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8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61" r:id="rId6"/>
    <p:sldId id="260" r:id="rId7"/>
    <p:sldId id="262" r:id="rId8"/>
    <p:sldId id="265" r:id="rId9"/>
    <p:sldId id="263" r:id="rId10"/>
    <p:sldId id="264" r:id="rId11"/>
    <p:sldId id="266" r:id="rId12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E"/>
    <a:srgbClr val="005D9D"/>
    <a:srgbClr val="086CAA"/>
    <a:srgbClr val="006BA4"/>
    <a:srgbClr val="AC2C6D"/>
    <a:srgbClr val="357A99"/>
    <a:srgbClr val="000080"/>
    <a:srgbClr val="990000"/>
    <a:srgbClr val="000099"/>
    <a:srgbClr val="92D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A4444-A0AC-4EFF-AB56-6D501824D1B5}" v="1" dt="2021-06-17T15:21:5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94" autoAdjust="0"/>
  </p:normalViewPr>
  <p:slideViewPr>
    <p:cSldViewPr>
      <p:cViewPr varScale="1">
        <p:scale>
          <a:sx n="81" d="100"/>
          <a:sy n="81" d="100"/>
        </p:scale>
        <p:origin x="49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t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defTabSz="924457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575"/>
            <a:ext cx="2982119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9" tIns="46220" rIns="92439" bIns="46220" numCol="1" anchor="b" anchorCtr="0" compatLnSpc="1">
            <a:prstTxWarp prst="textNoShape">
              <a:avLst/>
            </a:prstTxWarp>
          </a:bodyPr>
          <a:lstStyle>
            <a:lvl1pPr algn="r" defTabSz="924457">
              <a:defRPr sz="1200"/>
            </a:lvl1pPr>
          </a:lstStyle>
          <a:p>
            <a:fld id="{AE6C40AB-3C89-BD40-A0D3-6B9091773000}" type="slidenum">
              <a:rPr lang="en-US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33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3538" y="693738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89120"/>
            <a:ext cx="5046663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55241"/>
            <a:ext cx="2982119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811E6A8-F04A-2F45-8E52-572622B58F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11513" y="2057400"/>
            <a:ext cx="10515600" cy="685800"/>
          </a:xfrm>
          <a:prstGeom prst="rect">
            <a:avLst/>
          </a:prstGeom>
        </p:spPr>
        <p:txBody>
          <a:bodyPr/>
          <a:lstStyle>
            <a:lvl1pPr indent="0" algn="l">
              <a:lnSpc>
                <a:spcPct val="100000"/>
              </a:lnSpc>
              <a:spcAft>
                <a:spcPts val="600"/>
              </a:spcAft>
              <a:buNone/>
              <a:defRPr b="0" i="0">
                <a:latin typeface="Arial" panose="020B0604020202020204" pitchFamily="34" charset="0"/>
              </a:defRPr>
            </a:lvl1pPr>
            <a:lvl2pPr indent="0">
              <a:lnSpc>
                <a:spcPct val="150000"/>
              </a:lnSpc>
              <a:spcAft>
                <a:spcPts val="600"/>
              </a:spcAft>
              <a:defRPr/>
            </a:lvl2pPr>
            <a:lvl3pPr indent="0">
              <a:lnSpc>
                <a:spcPct val="150000"/>
              </a:lnSpc>
              <a:spcAft>
                <a:spcPts val="600"/>
              </a:spcAft>
              <a:defRPr/>
            </a:lvl3pPr>
            <a:lvl4pPr indent="0">
              <a:lnSpc>
                <a:spcPct val="150000"/>
              </a:lnSpc>
              <a:spcAft>
                <a:spcPts val="600"/>
              </a:spcAft>
              <a:defRPr/>
            </a:lvl4pPr>
            <a:lvl5pPr indent="0">
              <a:lnSpc>
                <a:spcPct val="15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0684" y="3048000"/>
            <a:ext cx="10515600" cy="1600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</a:defRPr>
            </a:lvl2pPr>
            <a:lvl3pPr marL="1143000" indent="-228600">
              <a:buFont typeface="Arial Black" panose="020B0A04020102020204" pitchFamily="34" charset="0"/>
              <a:buChar char="­"/>
              <a:defRPr b="0" i="0">
                <a:latin typeface="Arial" panose="020B0604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7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7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 Black" panose="020B0A04020102020204" pitchFamily="34" charset="0"/>
        <a:buChar char="&gt;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Garamond" panose="02020404030301010803" pitchFamily="18" charset="0"/>
        <a:buChar char="­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1981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29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134BE-5DF2-4F3A-A3B4-CFD637EEE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33600"/>
            <a:ext cx="10515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Scott Lillibridge, MD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Emergency Response Unit Director &amp; Senior Medical Adviser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International Medical Corps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C37B6-A01B-497A-A602-86408498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1" y="381000"/>
            <a:ext cx="10515600" cy="13716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What’s Next? A Year Later – Pandemic Procedures and Protocols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0A30CA-1266-44F9-A7F5-FB99F46D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0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47820"/>
            <a:ext cx="11811000" cy="685801"/>
          </a:xfrm>
        </p:spPr>
        <p:txBody>
          <a:bodyPr/>
          <a:lstStyle/>
          <a:p>
            <a:r>
              <a:rPr lang="en-US" dirty="0">
                <a:latin typeface="+mn-lt"/>
              </a:rPr>
              <a:t>Conclusion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064F7F-AF7C-4C80-8FE7-4E83F54F43CC}"/>
              </a:ext>
            </a:extLst>
          </p:cNvPr>
          <p:cNvSpPr txBox="1">
            <a:spLocks/>
          </p:cNvSpPr>
          <p:nvPr/>
        </p:nvSpPr>
        <p:spPr>
          <a:xfrm>
            <a:off x="-181957" y="1828800"/>
            <a:ext cx="5985933" cy="4191001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Black" panose="020B0A04020102020204" pitchFamily="34" charset="0"/>
              <a:buChar char="&gt;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aramond" panose="02020404030301010803" pitchFamily="18" charset="0"/>
              <a:buChar char="­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1200" dirty="0">
                <a:latin typeface="+mn-lt"/>
              </a:rPr>
              <a:t>Temperature Measurements are Still Important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None/>
            </a:pPr>
            <a:endParaRPr lang="en-US" sz="11200" dirty="0">
              <a:latin typeface="+mn-lt"/>
            </a:endParaRPr>
          </a:p>
          <a:p>
            <a:pPr lvl="2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1200" dirty="0">
                <a:latin typeface="+mn-lt"/>
              </a:rPr>
              <a:t>Temperature Monitoring Trends and Equipment in the Future</a:t>
            </a:r>
          </a:p>
          <a:p>
            <a:pPr lvl="3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Point of Care</a:t>
            </a:r>
          </a:p>
          <a:p>
            <a:pPr lvl="3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Lower Cost </a:t>
            </a:r>
          </a:p>
          <a:p>
            <a:pPr lvl="3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Networked – Linked to other Vitals</a:t>
            </a:r>
          </a:p>
          <a:p>
            <a:pPr lvl="3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Privacy</a:t>
            </a:r>
          </a:p>
          <a:p>
            <a:pPr lvl="2" fontAlgn="auto">
              <a:lnSpc>
                <a:spcPct val="110000"/>
              </a:lnSpc>
              <a:spcAft>
                <a:spcPts val="0"/>
              </a:spcAft>
            </a:pPr>
            <a:endParaRPr lang="en-US" dirty="0"/>
          </a:p>
          <a:p>
            <a:pPr lvl="2" fontAlgn="auto">
              <a:lnSpc>
                <a:spcPct val="110000"/>
              </a:lnSpc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1CF40-A15C-4E95-9765-539791F84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7" r="5338" b="-1"/>
          <a:stretch/>
        </p:blipFill>
        <p:spPr>
          <a:xfrm>
            <a:off x="6388025" y="1600200"/>
            <a:ext cx="5184042" cy="3944167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C6766-1811-4CFC-91AD-478CDC95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6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8DEA4-5DCC-483E-969B-16AC67582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57400"/>
            <a:ext cx="10515600" cy="27432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What are we going to cover in this presentation?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Why is monitoring important?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Clinician and public health perspectives on monitoring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35363C-7291-4B87-B753-252DDF3B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Presentation Overview on Temperature Monitoring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FAF9C-8F69-43CA-A574-B640CBD6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C73F5-0E4B-4554-B0C7-1FDA4C9982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5864" y="2019770"/>
            <a:ext cx="4837867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History of Temperature Monitoring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Early Investigator                                           Carl Reinhold Wunderlich (1815–1910)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Modern Use Based on Physiology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New Technology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Continuous Monitoring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Linkage to other Vital Signs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70306D-30F8-42E9-A414-34524C84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30274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Timeline on Temperature Measurements</a:t>
            </a:r>
          </a:p>
        </p:txBody>
      </p:sp>
      <p:pic>
        <p:nvPicPr>
          <p:cNvPr id="5" name="Picture 4" descr="A close-up of a syringe&#10;&#10;Description automatically generated">
            <a:extLst>
              <a:ext uri="{FF2B5EF4-FFF2-40B4-BE49-F238E27FC236}">
                <a16:creationId xmlns:a16="http://schemas.microsoft.com/office/drawing/2014/main" id="{603F7D52-E1C2-4C55-9682-4ECAB2B7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39" y="2019770"/>
            <a:ext cx="4991461" cy="308563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C7026-0F9E-48AC-9585-95A04DF3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E487E-FDCA-4CF9-9288-7687A004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6541"/>
            <a:ext cx="4267200" cy="52578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n-lt"/>
              </a:rPr>
              <a:t>Modern Uses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Temperature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22E8-90B3-4204-9B10-EEC85E2AA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643742"/>
            <a:ext cx="6142928" cy="4800599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Measuring a person’s temperature is still very important in medicine</a:t>
            </a:r>
          </a:p>
          <a:p>
            <a:pPr marL="457200">
              <a:buFont typeface="Wingdings" panose="05000000000000000000" pitchFamily="2" charset="2"/>
              <a:buChar char="Ø"/>
            </a:pPr>
            <a:endParaRPr lang="en-US" sz="9600" dirty="0">
              <a:latin typeface="+mn-lt"/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Diseases are associated with a change in body temperature and  the course of the disease can be followed by temperature Changes</a:t>
            </a:r>
          </a:p>
          <a:p>
            <a:pPr marL="457200">
              <a:buFont typeface="Wingdings" panose="05000000000000000000" pitchFamily="2" charset="2"/>
              <a:buChar char="Ø"/>
            </a:pPr>
            <a:endParaRPr lang="en-US" sz="9600" dirty="0">
              <a:latin typeface="+mn-lt"/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It is a Measure Effectiveness of Treatment </a:t>
            </a:r>
          </a:p>
          <a:p>
            <a:pPr marL="457200">
              <a:buFont typeface="Wingdings" panose="05000000000000000000" pitchFamily="2" charset="2"/>
              <a:buChar char="Ø"/>
            </a:pPr>
            <a:endParaRPr lang="en-US" sz="9600" dirty="0">
              <a:latin typeface="+mn-lt"/>
            </a:endParaRP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9600" dirty="0">
                <a:latin typeface="+mn-lt"/>
              </a:rPr>
              <a:t>A fever is the reaction to a disease-specific stimuli. </a:t>
            </a:r>
          </a:p>
          <a:p>
            <a:endParaRPr lang="en-US" sz="9600" dirty="0"/>
          </a:p>
          <a:p>
            <a:endParaRPr lang="en-US" sz="9600" dirty="0"/>
          </a:p>
          <a:p>
            <a:endParaRPr lang="en-US" sz="9600" dirty="0"/>
          </a:p>
          <a:p>
            <a:endParaRPr lang="en-US" dirty="0"/>
          </a:p>
          <a:p>
            <a:r>
              <a:rPr lang="en-US" dirty="0"/>
              <a:t>\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A28A9-5DA8-4F06-B526-C0D64F79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2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54BABA-898D-4F00-B504-1E9BE88E5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55" y="1447800"/>
            <a:ext cx="4869146" cy="9144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Individual Patient Monitoring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409C-4000-4BD8-89C1-D8094D669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2743" y="1447800"/>
            <a:ext cx="4620684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Mass Screening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801"/>
          </a:xfrm>
        </p:spPr>
        <p:txBody>
          <a:bodyPr/>
          <a:lstStyle/>
          <a:p>
            <a:r>
              <a:rPr lang="en-US" dirty="0">
                <a:latin typeface="+mn-lt"/>
              </a:rPr>
              <a:t>Temperature Monitoring and COVID-19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4400D-6BDD-43D2-AFC7-1297E66B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70296"/>
            <a:ext cx="3657600" cy="3679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D60B0-477A-44B5-84C4-20A76605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14" y="2076158"/>
            <a:ext cx="4002542" cy="3674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64E49-3ED8-41A4-98AA-F89AD32BF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801"/>
          </a:xfrm>
        </p:spPr>
        <p:txBody>
          <a:bodyPr/>
          <a:lstStyle/>
          <a:p>
            <a:r>
              <a:rPr lang="en-US" sz="4000">
                <a:latin typeface="+mn-lt"/>
              </a:rPr>
              <a:t>How will COVID-19 Vaccine Affect Students</a:t>
            </a:r>
            <a:endParaRPr lang="en-US" sz="4000" dirty="0">
              <a:latin typeface="+mn-lt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338439-9078-40F6-8FC9-D635BAA1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4" y="1668992"/>
            <a:ext cx="5296639" cy="319299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EEF9BF-6E78-4CC1-B240-B89C6ADAE52B}"/>
              </a:ext>
            </a:extLst>
          </p:cNvPr>
          <p:cNvSpPr txBox="1">
            <a:spLocks/>
          </p:cNvSpPr>
          <p:nvPr/>
        </p:nvSpPr>
        <p:spPr>
          <a:xfrm>
            <a:off x="6005693" y="1219200"/>
            <a:ext cx="5372725" cy="4259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Black" panose="020B0A04020102020204" pitchFamily="34" charset="0"/>
              <a:buChar char="&gt;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aramond" panose="02020404030301010803" pitchFamily="18" charset="0"/>
              <a:buChar char="­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                                     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Affects Return to School Decisions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Monitoring Procedures May Change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Affects Strategies to Reduce the Transmission of Disease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Reduce the Burden of Environmental Disease Control Measures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98735-3774-47DD-A384-85A57E637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9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47820"/>
            <a:ext cx="11811000" cy="685801"/>
          </a:xfrm>
        </p:spPr>
        <p:txBody>
          <a:bodyPr/>
          <a:lstStyle/>
          <a:p>
            <a:r>
              <a:rPr lang="en-US"/>
              <a:t>Trends In Temperature Monitoring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28069F-109F-4D3A-B934-9A85AC6F29DB}"/>
              </a:ext>
            </a:extLst>
          </p:cNvPr>
          <p:cNvSpPr txBox="1">
            <a:spLocks/>
          </p:cNvSpPr>
          <p:nvPr/>
        </p:nvSpPr>
        <p:spPr>
          <a:xfrm>
            <a:off x="650631" y="1446477"/>
            <a:ext cx="4459287" cy="39650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Black" panose="020B0A04020102020204" pitchFamily="34" charset="0"/>
              <a:buChar char="&gt;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aramond" panose="02020404030301010803" pitchFamily="18" charset="0"/>
              <a:buChar char="­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Medicine is moving to disposable and non-contact temperature monitoring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If disposable or non-contact thermometers are used, you do not need to change gloves before the next check.  CDC Feb 11,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19FB4D-D289-4037-907C-F65737FB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6C37D-07B5-4872-83C4-2F4860FC3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0607">
            <a:off x="7804418" y="1046337"/>
            <a:ext cx="1777455" cy="47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82969"/>
            <a:ext cx="11811000" cy="685801"/>
          </a:xfrm>
        </p:spPr>
        <p:txBody>
          <a:bodyPr/>
          <a:lstStyle/>
          <a:p>
            <a:r>
              <a:rPr lang="en-US" dirty="0">
                <a:latin typeface="+mn-lt"/>
              </a:rPr>
              <a:t>Keeping Students Safe in the Time of COVID-19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C04C6BEA-A90F-4474-98FC-FAE8703F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967598"/>
            <a:ext cx="5826369" cy="492280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059F050-AEC4-4225-A91F-EC67AA4A92C5}"/>
              </a:ext>
            </a:extLst>
          </p:cNvPr>
          <p:cNvSpPr txBox="1">
            <a:spLocks/>
          </p:cNvSpPr>
          <p:nvPr/>
        </p:nvSpPr>
        <p:spPr>
          <a:xfrm>
            <a:off x="325902" y="1133621"/>
            <a:ext cx="5333999" cy="354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Black" panose="020B0A04020102020204" pitchFamily="34" charset="0"/>
              <a:buChar char="&gt;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aramond" panose="02020404030301010803" pitchFamily="18" charset="0"/>
              <a:buChar char="­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Effective Policies (Re-opening Schools)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How can School Nurses Improve Safety? 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School Based Disease Surveillance  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4371A-D1E2-471B-A1FF-45C0D2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11D37E-C825-4848-A3DD-947F2A32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11734800" cy="68580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Proper Use of Temperature Screening Going Forward</a:t>
            </a:r>
            <a:endParaRPr lang="en-US" sz="4800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957A8F-0E61-4B71-BBC2-F2EF1F85842F}"/>
              </a:ext>
            </a:extLst>
          </p:cNvPr>
          <p:cNvSpPr txBox="1">
            <a:spLocks/>
          </p:cNvSpPr>
          <p:nvPr/>
        </p:nvSpPr>
        <p:spPr>
          <a:xfrm>
            <a:off x="1143000" y="1050927"/>
            <a:ext cx="9905999" cy="4052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Black" panose="020B0A04020102020204" pitchFamily="34" charset="0"/>
              <a:buChar char="&gt;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Garamond" panose="02020404030301010803" pitchFamily="18" charset="0"/>
              <a:buChar char="­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                </a:t>
            </a:r>
            <a:endParaRPr lang="en-US" sz="2000" dirty="0">
              <a:latin typeface="+mn-lt"/>
            </a:endParaRP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Recent Controversy on Effectiveness of Temperature Monitoring </a:t>
            </a:r>
          </a:p>
          <a:p>
            <a:pPr lvl="2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Timely Studies (CDC, </a:t>
            </a:r>
            <a:r>
              <a:rPr lang="en-US" sz="2400" dirty="0" err="1">
                <a:latin typeface="+mn-lt"/>
              </a:rPr>
              <a:t>etc</a:t>
            </a:r>
            <a:r>
              <a:rPr lang="en-US" sz="2400" dirty="0">
                <a:latin typeface="+mn-lt"/>
              </a:rPr>
              <a:t>) 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CDC Now Recommending Screening be Adapted to Circumstances 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Effective Temperature Screening Strategies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Screening Tools &amp; Technology </a:t>
            </a:r>
          </a:p>
          <a:p>
            <a:pPr lvl="1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Health Monitoring Should begin at Home! 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FABC3-45AD-4585-8BBE-ED4AF4D8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6096000"/>
            <a:ext cx="111252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2269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Health Slide Master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79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4285</TotalTime>
  <Words>316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Garamond</vt:lpstr>
      <vt:lpstr>Wingdings</vt:lpstr>
      <vt:lpstr>School Health Slide Master</vt:lpstr>
      <vt:lpstr>Custom Design</vt:lpstr>
      <vt:lpstr>What’s Next? A Year Later – Pandemic Procedures and Protocols</vt:lpstr>
      <vt:lpstr>Presentation Overview on Temperature Monitoring </vt:lpstr>
      <vt:lpstr>Timeline on Temperature Measurements</vt:lpstr>
      <vt:lpstr>Modern Uses  of  Temperature Testing</vt:lpstr>
      <vt:lpstr>Temperature Monitoring and COVID-19 </vt:lpstr>
      <vt:lpstr>How will COVID-19 Vaccine Affect Students</vt:lpstr>
      <vt:lpstr>Trends In Temperature Monitoring</vt:lpstr>
      <vt:lpstr>Keeping Students Safe in the Time of COVID-19</vt:lpstr>
      <vt:lpstr>Proper Use of Temperature Screening Going Forward</vt:lpstr>
      <vt:lpstr>Conclusion</vt:lpstr>
    </vt:vector>
  </TitlesOfParts>
  <Company>School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Incavo</dc:creator>
  <cp:lastModifiedBy>Nicole Dahdal</cp:lastModifiedBy>
  <cp:revision>218</cp:revision>
  <cp:lastPrinted>2019-02-18T22:45:49Z</cp:lastPrinted>
  <dcterms:created xsi:type="dcterms:W3CDTF">2012-01-30T18:04:29Z</dcterms:created>
  <dcterms:modified xsi:type="dcterms:W3CDTF">2021-07-06T19:49:02Z</dcterms:modified>
</cp:coreProperties>
</file>