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81" r:id="rId5"/>
  </p:sldMasterIdLst>
  <p:notesMasterIdLst>
    <p:notesMasterId r:id="rId40"/>
  </p:notesMasterIdLst>
  <p:handoutMasterIdLst>
    <p:handoutMasterId r:id="rId41"/>
  </p:handoutMasterIdLst>
  <p:sldIdLst>
    <p:sldId id="258" r:id="rId6"/>
    <p:sldId id="261" r:id="rId7"/>
    <p:sldId id="266" r:id="rId8"/>
    <p:sldId id="270" r:id="rId9"/>
    <p:sldId id="264" r:id="rId10"/>
    <p:sldId id="267" r:id="rId11"/>
    <p:sldId id="268" r:id="rId12"/>
    <p:sldId id="271" r:id="rId13"/>
    <p:sldId id="269" r:id="rId14"/>
    <p:sldId id="274" r:id="rId15"/>
    <p:sldId id="275" r:id="rId16"/>
    <p:sldId id="276" r:id="rId17"/>
    <p:sldId id="278" r:id="rId18"/>
    <p:sldId id="279" r:id="rId19"/>
    <p:sldId id="280" r:id="rId20"/>
    <p:sldId id="282" r:id="rId21"/>
    <p:sldId id="277" r:id="rId22"/>
    <p:sldId id="283" r:id="rId23"/>
    <p:sldId id="285" r:id="rId24"/>
    <p:sldId id="287" r:id="rId25"/>
    <p:sldId id="288" r:id="rId26"/>
    <p:sldId id="286" r:id="rId27"/>
    <p:sldId id="289" r:id="rId28"/>
    <p:sldId id="291" r:id="rId29"/>
    <p:sldId id="292" r:id="rId30"/>
    <p:sldId id="293" r:id="rId31"/>
    <p:sldId id="294" r:id="rId32"/>
    <p:sldId id="296" r:id="rId33"/>
    <p:sldId id="297" r:id="rId34"/>
    <p:sldId id="298" r:id="rId35"/>
    <p:sldId id="299" r:id="rId36"/>
    <p:sldId id="301" r:id="rId37"/>
    <p:sldId id="302" r:id="rId38"/>
    <p:sldId id="303" r:id="rId3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Griffin" initials="TG" lastIdx="1" clrIdx="0">
    <p:extLst>
      <p:ext uri="{19B8F6BF-5375-455C-9EA6-DF929625EA0E}">
        <p15:presenceInfo xmlns:p15="http://schemas.microsoft.com/office/powerpoint/2012/main" userId="S::tgriffin@schoolhealth.com::8850fa8e-0314-4172-8ff5-4563b1780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E"/>
    <a:srgbClr val="005D9D"/>
    <a:srgbClr val="086CAA"/>
    <a:srgbClr val="006BA4"/>
    <a:srgbClr val="AC2C6D"/>
    <a:srgbClr val="357A99"/>
    <a:srgbClr val="000080"/>
    <a:srgbClr val="990000"/>
    <a:srgbClr val="000099"/>
    <a:srgbClr val="92D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28FA9-E456-4721-8921-D0EE3D729BE6}" v="189" dt="2020-04-10T21:38:14.082"/>
    <p1510:client id="{E501E167-9DEA-4CFC-A310-70F36CADA799}" v="7" dt="2020-04-10T21:43:4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26" autoAdjust="0"/>
  </p:normalViewPr>
  <p:slideViewPr>
    <p:cSldViewPr>
      <p:cViewPr>
        <p:scale>
          <a:sx n="75" d="100"/>
          <a:sy n="75" d="100"/>
        </p:scale>
        <p:origin x="124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 Griffin" userId="8850fa8e-0314-4172-8ff5-4563b178096c" providerId="ADAL" clId="{E501E167-9DEA-4CFC-A310-70F36CADA799}"/>
    <pc:docChg chg="undo custSel modSld">
      <pc:chgData name="Terri Griffin" userId="8850fa8e-0314-4172-8ff5-4563b178096c" providerId="ADAL" clId="{E501E167-9DEA-4CFC-A310-70F36CADA799}" dt="2020-04-10T21:43:42.883" v="17" actId="1076"/>
      <pc:docMkLst>
        <pc:docMk/>
      </pc:docMkLst>
      <pc:sldChg chg="modSp">
        <pc:chgData name="Terri Griffin" userId="8850fa8e-0314-4172-8ff5-4563b178096c" providerId="ADAL" clId="{E501E167-9DEA-4CFC-A310-70F36CADA799}" dt="2020-04-10T21:42:19.057" v="0" actId="1076"/>
        <pc:sldMkLst>
          <pc:docMk/>
          <pc:sldMk cId="4210530748" sldId="267"/>
        </pc:sldMkLst>
        <pc:picChg chg="mod">
          <ac:chgData name="Terri Griffin" userId="8850fa8e-0314-4172-8ff5-4563b178096c" providerId="ADAL" clId="{E501E167-9DEA-4CFC-A310-70F36CADA799}" dt="2020-04-10T21:42:19.057" v="0" actId="1076"/>
          <ac:picMkLst>
            <pc:docMk/>
            <pc:sldMk cId="4210530748" sldId="267"/>
            <ac:picMk id="7" creationId="{BD44FB7E-9D35-413F-9641-0434EBA7009F}"/>
          </ac:picMkLst>
        </pc:picChg>
      </pc:sldChg>
      <pc:sldChg chg="modSp">
        <pc:chgData name="Terri Griffin" userId="8850fa8e-0314-4172-8ff5-4563b178096c" providerId="ADAL" clId="{E501E167-9DEA-4CFC-A310-70F36CADA799}" dt="2020-04-10T21:42:54.039" v="4" actId="1076"/>
        <pc:sldMkLst>
          <pc:docMk/>
          <pc:sldMk cId="674914155" sldId="277"/>
        </pc:sldMkLst>
        <pc:picChg chg="mod">
          <ac:chgData name="Terri Griffin" userId="8850fa8e-0314-4172-8ff5-4563b178096c" providerId="ADAL" clId="{E501E167-9DEA-4CFC-A310-70F36CADA799}" dt="2020-04-10T21:42:45.969" v="3" actId="1076"/>
          <ac:picMkLst>
            <pc:docMk/>
            <pc:sldMk cId="674914155" sldId="277"/>
            <ac:picMk id="2" creationId="{B76E589D-91B4-4014-8F86-8B2B36A17D35}"/>
          </ac:picMkLst>
        </pc:picChg>
        <pc:picChg chg="mod">
          <ac:chgData name="Terri Griffin" userId="8850fa8e-0314-4172-8ff5-4563b178096c" providerId="ADAL" clId="{E501E167-9DEA-4CFC-A310-70F36CADA799}" dt="2020-04-10T21:42:45.969" v="3" actId="1076"/>
          <ac:picMkLst>
            <pc:docMk/>
            <pc:sldMk cId="674914155" sldId="277"/>
            <ac:picMk id="5" creationId="{21AEBAAA-7714-4B5F-A862-06112A9D59A8}"/>
          </ac:picMkLst>
        </pc:picChg>
        <pc:picChg chg="mod">
          <ac:chgData name="Terri Griffin" userId="8850fa8e-0314-4172-8ff5-4563b178096c" providerId="ADAL" clId="{E501E167-9DEA-4CFC-A310-70F36CADA799}" dt="2020-04-10T21:42:45.969" v="3" actId="1076"/>
          <ac:picMkLst>
            <pc:docMk/>
            <pc:sldMk cId="674914155" sldId="277"/>
            <ac:picMk id="8" creationId="{69A4F40F-CCE0-4AF1-8917-A1ABCC0E9404}"/>
          </ac:picMkLst>
        </pc:picChg>
        <pc:picChg chg="mod">
          <ac:chgData name="Terri Griffin" userId="8850fa8e-0314-4172-8ff5-4563b178096c" providerId="ADAL" clId="{E501E167-9DEA-4CFC-A310-70F36CADA799}" dt="2020-04-10T21:42:45.969" v="3" actId="1076"/>
          <ac:picMkLst>
            <pc:docMk/>
            <pc:sldMk cId="674914155" sldId="277"/>
            <ac:picMk id="10" creationId="{05809368-1D98-4970-ADB8-55FA53844C8A}"/>
          </ac:picMkLst>
        </pc:picChg>
        <pc:picChg chg="mod">
          <ac:chgData name="Terri Griffin" userId="8850fa8e-0314-4172-8ff5-4563b178096c" providerId="ADAL" clId="{E501E167-9DEA-4CFC-A310-70F36CADA799}" dt="2020-04-10T21:42:45.969" v="3" actId="1076"/>
          <ac:picMkLst>
            <pc:docMk/>
            <pc:sldMk cId="674914155" sldId="277"/>
            <ac:picMk id="11" creationId="{2268D436-37C3-4957-A203-20FC81C0F1B5}"/>
          </ac:picMkLst>
        </pc:picChg>
        <pc:picChg chg="mod">
          <ac:chgData name="Terri Griffin" userId="8850fa8e-0314-4172-8ff5-4563b178096c" providerId="ADAL" clId="{E501E167-9DEA-4CFC-A310-70F36CADA799}" dt="2020-04-10T21:42:54.039" v="4" actId="1076"/>
          <ac:picMkLst>
            <pc:docMk/>
            <pc:sldMk cId="674914155" sldId="277"/>
            <ac:picMk id="12" creationId="{0958F934-3072-457F-A391-B9C443AAB5A3}"/>
          </ac:picMkLst>
        </pc:picChg>
      </pc:sldChg>
      <pc:sldChg chg="modSp">
        <pc:chgData name="Terri Griffin" userId="8850fa8e-0314-4172-8ff5-4563b178096c" providerId="ADAL" clId="{E501E167-9DEA-4CFC-A310-70F36CADA799}" dt="2020-04-10T21:42:32.758" v="1" actId="1076"/>
        <pc:sldMkLst>
          <pc:docMk/>
          <pc:sldMk cId="3203838960" sldId="282"/>
        </pc:sldMkLst>
        <pc:picChg chg="mod">
          <ac:chgData name="Terri Griffin" userId="8850fa8e-0314-4172-8ff5-4563b178096c" providerId="ADAL" clId="{E501E167-9DEA-4CFC-A310-70F36CADA799}" dt="2020-04-10T21:42:32.758" v="1" actId="1076"/>
          <ac:picMkLst>
            <pc:docMk/>
            <pc:sldMk cId="3203838960" sldId="282"/>
            <ac:picMk id="2" creationId="{45C107CE-3EF0-4264-B6B9-B61BBEF18357}"/>
          </ac:picMkLst>
        </pc:picChg>
        <pc:picChg chg="mod">
          <ac:chgData name="Terri Griffin" userId="8850fa8e-0314-4172-8ff5-4563b178096c" providerId="ADAL" clId="{E501E167-9DEA-4CFC-A310-70F36CADA799}" dt="2020-04-10T21:42:32.758" v="1" actId="1076"/>
          <ac:picMkLst>
            <pc:docMk/>
            <pc:sldMk cId="3203838960" sldId="282"/>
            <ac:picMk id="7" creationId="{34B96E0C-D1FF-4D83-AF8F-3673C977BCD8}"/>
          </ac:picMkLst>
        </pc:picChg>
      </pc:sldChg>
      <pc:sldChg chg="modSp">
        <pc:chgData name="Terri Griffin" userId="8850fa8e-0314-4172-8ff5-4563b178096c" providerId="ADAL" clId="{E501E167-9DEA-4CFC-A310-70F36CADA799}" dt="2020-04-10T21:43:05.268" v="6" actId="1076"/>
        <pc:sldMkLst>
          <pc:docMk/>
          <pc:sldMk cId="2153714304" sldId="283"/>
        </pc:sldMkLst>
        <pc:picChg chg="mod">
          <ac:chgData name="Terri Griffin" userId="8850fa8e-0314-4172-8ff5-4563b178096c" providerId="ADAL" clId="{E501E167-9DEA-4CFC-A310-70F36CADA799}" dt="2020-04-10T21:43:03.135" v="5" actId="1076"/>
          <ac:picMkLst>
            <pc:docMk/>
            <pc:sldMk cId="2153714304" sldId="283"/>
            <ac:picMk id="5" creationId="{5441E3DA-042F-4426-A7F6-915398FFDFB5}"/>
          </ac:picMkLst>
        </pc:picChg>
        <pc:picChg chg="mod">
          <ac:chgData name="Terri Griffin" userId="8850fa8e-0314-4172-8ff5-4563b178096c" providerId="ADAL" clId="{E501E167-9DEA-4CFC-A310-70F36CADA799}" dt="2020-04-10T21:43:05.268" v="6" actId="1076"/>
          <ac:picMkLst>
            <pc:docMk/>
            <pc:sldMk cId="2153714304" sldId="283"/>
            <ac:picMk id="9" creationId="{E70EB7B0-56CB-419F-AACB-FF848B3FC643}"/>
          </ac:picMkLst>
        </pc:picChg>
      </pc:sldChg>
      <pc:sldChg chg="modSp">
        <pc:chgData name="Terri Griffin" userId="8850fa8e-0314-4172-8ff5-4563b178096c" providerId="ADAL" clId="{E501E167-9DEA-4CFC-A310-70F36CADA799}" dt="2020-04-10T21:43:13.308" v="9" actId="1076"/>
        <pc:sldMkLst>
          <pc:docMk/>
          <pc:sldMk cId="1086339964" sldId="294"/>
        </pc:sldMkLst>
        <pc:picChg chg="mod">
          <ac:chgData name="Terri Griffin" userId="8850fa8e-0314-4172-8ff5-4563b178096c" providerId="ADAL" clId="{E501E167-9DEA-4CFC-A310-70F36CADA799}" dt="2020-04-10T21:43:13.308" v="9" actId="1076"/>
          <ac:picMkLst>
            <pc:docMk/>
            <pc:sldMk cId="1086339964" sldId="294"/>
            <ac:picMk id="5" creationId="{F99D2CE1-024B-472E-ACB8-16F9458D579F}"/>
          </ac:picMkLst>
        </pc:picChg>
        <pc:picChg chg="mod">
          <ac:chgData name="Terri Griffin" userId="8850fa8e-0314-4172-8ff5-4563b178096c" providerId="ADAL" clId="{E501E167-9DEA-4CFC-A310-70F36CADA799}" dt="2020-04-10T21:43:13.308" v="9" actId="1076"/>
          <ac:picMkLst>
            <pc:docMk/>
            <pc:sldMk cId="1086339964" sldId="294"/>
            <ac:picMk id="9" creationId="{A61AF688-E5F5-4796-856F-5E7C1D62EA32}"/>
          </ac:picMkLst>
        </pc:picChg>
      </pc:sldChg>
      <pc:sldChg chg="modSp">
        <pc:chgData name="Terri Griffin" userId="8850fa8e-0314-4172-8ff5-4563b178096c" providerId="ADAL" clId="{E501E167-9DEA-4CFC-A310-70F36CADA799}" dt="2020-04-10T21:43:28.971" v="11" actId="1076"/>
        <pc:sldMkLst>
          <pc:docMk/>
          <pc:sldMk cId="195447070" sldId="296"/>
        </pc:sldMkLst>
        <pc:picChg chg="mod">
          <ac:chgData name="Terri Griffin" userId="8850fa8e-0314-4172-8ff5-4563b178096c" providerId="ADAL" clId="{E501E167-9DEA-4CFC-A310-70F36CADA799}" dt="2020-04-10T21:43:28.971" v="11" actId="1076"/>
          <ac:picMkLst>
            <pc:docMk/>
            <pc:sldMk cId="195447070" sldId="296"/>
            <ac:picMk id="2" creationId="{3322F7FC-2528-4698-B63F-E0123F82AC92}"/>
          </ac:picMkLst>
        </pc:picChg>
        <pc:picChg chg="mod">
          <ac:chgData name="Terri Griffin" userId="8850fa8e-0314-4172-8ff5-4563b178096c" providerId="ADAL" clId="{E501E167-9DEA-4CFC-A310-70F36CADA799}" dt="2020-04-10T21:43:28.971" v="11" actId="1076"/>
          <ac:picMkLst>
            <pc:docMk/>
            <pc:sldMk cId="195447070" sldId="296"/>
            <ac:picMk id="11" creationId="{BF56C819-C10D-42C8-AEE1-CDADB6ED72DF}"/>
          </ac:picMkLst>
        </pc:picChg>
        <pc:picChg chg="mod">
          <ac:chgData name="Terri Griffin" userId="8850fa8e-0314-4172-8ff5-4563b178096c" providerId="ADAL" clId="{E501E167-9DEA-4CFC-A310-70F36CADA799}" dt="2020-04-10T21:43:28.971" v="11" actId="1076"/>
          <ac:picMkLst>
            <pc:docMk/>
            <pc:sldMk cId="195447070" sldId="296"/>
            <ac:picMk id="12" creationId="{A040518F-025E-48EC-89D0-674B595EFD58}"/>
          </ac:picMkLst>
        </pc:picChg>
        <pc:picChg chg="mod">
          <ac:chgData name="Terri Griffin" userId="8850fa8e-0314-4172-8ff5-4563b178096c" providerId="ADAL" clId="{E501E167-9DEA-4CFC-A310-70F36CADA799}" dt="2020-04-10T21:43:28.971" v="11" actId="1076"/>
          <ac:picMkLst>
            <pc:docMk/>
            <pc:sldMk cId="195447070" sldId="296"/>
            <ac:picMk id="13" creationId="{406D4ACD-BC0C-4854-A0FF-6EEE264424C1}"/>
          </ac:picMkLst>
        </pc:picChg>
        <pc:picChg chg="mod">
          <ac:chgData name="Terri Griffin" userId="8850fa8e-0314-4172-8ff5-4563b178096c" providerId="ADAL" clId="{E501E167-9DEA-4CFC-A310-70F36CADA799}" dt="2020-04-10T21:43:28.971" v="11" actId="1076"/>
          <ac:picMkLst>
            <pc:docMk/>
            <pc:sldMk cId="195447070" sldId="296"/>
            <ac:picMk id="15" creationId="{78BBFD6D-2D42-4FAA-BDEE-74B8661C10EA}"/>
          </ac:picMkLst>
        </pc:picChg>
      </pc:sldChg>
      <pc:sldChg chg="modSp">
        <pc:chgData name="Terri Griffin" userId="8850fa8e-0314-4172-8ff5-4563b178096c" providerId="ADAL" clId="{E501E167-9DEA-4CFC-A310-70F36CADA799}" dt="2020-04-10T21:43:42.883" v="17" actId="1076"/>
        <pc:sldMkLst>
          <pc:docMk/>
          <pc:sldMk cId="2500623474" sldId="298"/>
        </pc:sldMkLst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2" creationId="{9FDEFC8E-9AB1-4393-9E12-B342356A0F53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7" creationId="{0C23E032-618D-441B-9F0C-B1A8A6ED827D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8" creationId="{BD48D0B0-33A6-41FF-ACFD-1BF1BCF9C20B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9" creationId="{0E1FC971-9FF7-41B7-BF9F-2E31C58CFF4C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10" creationId="{D9A908A4-7B18-4EED-998B-778910BA6149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11" creationId="{76C78DC0-966B-46FF-AFC2-A3F1CEA57589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13" creationId="{D55F0FC4-687C-4E5F-93A5-0C4532745AB5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15" creationId="{0BA1E0F9-0326-4683-AE5E-6303A6B5CD09}"/>
          </ac:picMkLst>
        </pc:picChg>
        <pc:picChg chg="mod">
          <ac:chgData name="Terri Griffin" userId="8850fa8e-0314-4172-8ff5-4563b178096c" providerId="ADAL" clId="{E501E167-9DEA-4CFC-A310-70F36CADA799}" dt="2020-04-10T21:43:42.883" v="17" actId="1076"/>
          <ac:picMkLst>
            <pc:docMk/>
            <pc:sldMk cId="2500623474" sldId="298"/>
            <ac:picMk id="18" creationId="{50993744-7CBB-42AD-BF61-CDA2430C43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 defTabSz="924457">
              <a:defRPr sz="1200"/>
            </a:lvl1pPr>
          </a:lstStyle>
          <a:p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1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 algn="r" defTabSz="924457">
              <a:defRPr sz="1200"/>
            </a:lvl1pPr>
          </a:lstStyle>
          <a:p>
            <a:endParaRPr lang="en-US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 defTabSz="924457">
              <a:defRPr sz="1200"/>
            </a:lvl1pPr>
          </a:lstStyle>
          <a:p>
            <a:endParaRPr lang="en-US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575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 algn="r" defTabSz="924457">
              <a:defRPr sz="1200"/>
            </a:lvl1pPr>
          </a:lstStyle>
          <a:p>
            <a:fld id="{AE6C40AB-3C89-BD40-A0D3-6B90917730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3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89120"/>
            <a:ext cx="5046663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55241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11E6A8-F04A-2F45-8E52-572622B58F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5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8635" y="2057400"/>
            <a:ext cx="7886700" cy="685800"/>
          </a:xfrm>
          <a:prstGeom prst="rect">
            <a:avLst/>
          </a:prstGeom>
        </p:spPr>
        <p:txBody>
          <a:bodyPr/>
          <a:lstStyle>
            <a:lvl1pPr indent="0" algn="l">
              <a:lnSpc>
                <a:spcPct val="100000"/>
              </a:lnSpc>
              <a:spcAft>
                <a:spcPts val="600"/>
              </a:spcAft>
              <a:buNone/>
              <a:defRPr/>
            </a:lvl1pPr>
            <a:lvl2pPr indent="0">
              <a:lnSpc>
                <a:spcPct val="150000"/>
              </a:lnSpc>
              <a:spcAft>
                <a:spcPts val="600"/>
              </a:spcAft>
              <a:defRPr/>
            </a:lvl2pPr>
            <a:lvl3pPr indent="0">
              <a:lnSpc>
                <a:spcPct val="150000"/>
              </a:lnSpc>
              <a:spcAft>
                <a:spcPts val="600"/>
              </a:spcAft>
              <a:defRPr/>
            </a:lvl3pPr>
            <a:lvl4pPr indent="0">
              <a:lnSpc>
                <a:spcPct val="150000"/>
              </a:lnSpc>
              <a:spcAft>
                <a:spcPts val="600"/>
              </a:spcAft>
              <a:defRPr/>
            </a:lvl4pPr>
            <a:lvl5pPr indent="0">
              <a:lnSpc>
                <a:spcPct val="15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8013" y="3048000"/>
            <a:ext cx="7886700" cy="1600200"/>
          </a:xfrm>
          <a:prstGeom prst="rect">
            <a:avLst/>
          </a:prstGeom>
        </p:spPr>
        <p:txBody>
          <a:bodyPr/>
          <a:lstStyle>
            <a:lvl3pPr marL="1143000" indent="-228600">
              <a:buFont typeface="Arial Black" panose="020B0A04020102020204" pitchFamily="34" charset="0"/>
              <a:buChar char="­"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71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21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6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3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 Black" panose="020B0A04020102020204" pitchFamily="34" charset="0"/>
        <a:buChar char="&gt;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Garamond" panose="02020404030301010803" pitchFamily="18" charset="0"/>
        <a:buChar char="­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 txBox="1">
            <a:spLocks/>
          </p:cNvSpPr>
          <p:nvPr userDrawn="1"/>
        </p:nvSpPr>
        <p:spPr>
          <a:xfrm>
            <a:off x="457200" y="3657600"/>
            <a:ext cx="7886700" cy="685800"/>
          </a:xfrm>
          <a:prstGeom prst="rect">
            <a:avLst/>
          </a:prstGeom>
        </p:spPr>
        <p:txBody>
          <a:bodyPr/>
          <a:lstStyle>
            <a:lvl1pPr marL="228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029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llerchilddevelopment.com/vestibularInput.php" TargetMode="External"/><Relationship Id="rId2" Type="http://schemas.openxmlformats.org/officeDocument/2006/relationships/hyperlink" Target="https://busytoddler.com/2020/03/daily-schedule-covid-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monlimeadventures.com/proprioceptive-input-sensory-processing-explaine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D82AC-0D15-4B00-AAEC-E22CBE67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0"/>
            <a:ext cx="8058150" cy="2514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Learn and Play from Home:</a:t>
            </a:r>
            <a:br>
              <a:rPr lang="en-US" sz="4000" dirty="0"/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Ways to Encourage Home Learning Through Sensory and Play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9C2FE2-9BAC-44FE-8241-E7FA13313765}"/>
              </a:ext>
            </a:extLst>
          </p:cNvPr>
          <p:cNvSpPr txBox="1"/>
          <p:nvPr/>
        </p:nvSpPr>
        <p:spPr>
          <a:xfrm>
            <a:off x="3009900" y="464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Raveena Kingra OTR/L</a:t>
            </a:r>
          </a:p>
        </p:txBody>
      </p:sp>
    </p:spTree>
    <p:extLst>
      <p:ext uri="{BB962C8B-B14F-4D97-AF65-F5344CB8AC3E}">
        <p14:creationId xmlns:p14="http://schemas.microsoft.com/office/powerpoint/2010/main" val="19359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Calming Qualities of Vestibular Input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752600"/>
            <a:ext cx="73723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Child is crying, running, hitting, </a:t>
            </a:r>
            <a:r>
              <a:rPr lang="en-US" sz="2000" dirty="0" err="1"/>
              <a:t>tantruming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Slow, rhythmic movement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Linear movement (one direction)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Slow movement provided by deep pressure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Predictable movement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1969008" cy="2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BCE61-DA7B-4F55-B57E-A888C914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066800"/>
          </a:xfrm>
        </p:spPr>
        <p:txBody>
          <a:bodyPr/>
          <a:lstStyle/>
          <a:p>
            <a:r>
              <a:rPr lang="en-US" sz="3600" dirty="0"/>
              <a:t>Importance of </a:t>
            </a:r>
            <a:br>
              <a:rPr lang="en-US" sz="3600" dirty="0"/>
            </a:br>
            <a:r>
              <a:rPr lang="en-US" sz="3600" dirty="0"/>
              <a:t>Proprioceptive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F9D3F2-C23B-47D7-8A6C-143D06030D0C}"/>
              </a:ext>
            </a:extLst>
          </p:cNvPr>
          <p:cNvSpPr txBox="1"/>
          <p:nvPr/>
        </p:nvSpPr>
        <p:spPr>
          <a:xfrm>
            <a:off x="885825" y="1600200"/>
            <a:ext cx="73723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Proprioception is body awareness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students seeing proprioceptive input (crashing, climbing, holding pencil with deep pressure, seeking deep pressure) behaviors will lessen and students will be able to engage in learning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INTENSIVE INPUT to muscles and joints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Weight bearing activities – crawling, push-ups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Resistance activities – pushing, pulling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Heavy lifting – carrying books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Running,  jumping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Deep pressure – tight hugs, compression vest, weighted backpack, weighted lap pad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Oral input – </a:t>
            </a:r>
            <a:r>
              <a:rPr lang="en-US" sz="2000" dirty="0" err="1"/>
              <a:t>chewies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5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Behaviors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657553" y="12954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Proprioceptive Avoiding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Appears lazy or lethargic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Avoids active activities (running, jumping, climbing)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a picky 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Prefers to sit still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Avoids touch from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Seem uncoordinated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look to do familiar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Difficulty using stairs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D86B1A-B28F-4E6C-8B2F-E0DD2ADA3C07}"/>
              </a:ext>
            </a:extLst>
          </p:cNvPr>
          <p:cNvSpPr txBox="1"/>
          <p:nvPr/>
        </p:nvSpPr>
        <p:spPr>
          <a:xfrm>
            <a:off x="4771696" y="1295399"/>
            <a:ext cx="3355848" cy="369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Proprioceptive Seeking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into objects, walls, or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extreme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Stomps, walks loudly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body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Kicks, bites, and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personal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Prefers tight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Chews clothing, pencils, fingers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Sensory Strategies at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628649" y="1219200"/>
            <a:ext cx="37436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Swinging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Riding a bicycle or taking a 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Swaying in a hammock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Rock in rocking chair or rocking horse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Lie on couch with head down looking at ceiling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Rhythmic bouncing or rolling on large therapy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Pulling child on a blanket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Swinging in a blanket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Jumping on trampoline or in bounce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Log rolling – roll back and forth to retrieve objects like clothes or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Sit and spin or spinning in office chair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D86B1A-B28F-4E6C-8B2F-E0DD2ADA3C07}"/>
              </a:ext>
            </a:extLst>
          </p:cNvPr>
          <p:cNvSpPr txBox="1"/>
          <p:nvPr/>
        </p:nvSpPr>
        <p:spPr>
          <a:xfrm>
            <a:off x="4787464" y="1219200"/>
            <a:ext cx="3610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Scooter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Bouncing on a large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Pass ball over head and through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Summersaults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Dancing, marching, twirling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Imitating head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Slide and climb on playground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Shake and stretch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an obstacle course to crawl under, over, through chairs, cushions, pillows,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Jumping rope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88D98F-A063-4668-8F2F-E2DAD729A9C0}"/>
              </a:ext>
            </a:extLst>
          </p:cNvPr>
          <p:cNvSpPr txBox="1"/>
          <p:nvPr/>
        </p:nvSpPr>
        <p:spPr>
          <a:xfrm>
            <a:off x="4380187" y="5035629"/>
            <a:ext cx="304077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through these strategies to inform parents which ones are best for the specific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School vs At-Home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838200" y="1298026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Swinging in a linear movement for calming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Pushing a weighted cart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Movement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Jumping on a trampoline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Compression vest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D86B1A-B28F-4E6C-8B2F-E0DD2ADA3C07}"/>
              </a:ext>
            </a:extLst>
          </p:cNvPr>
          <p:cNvSpPr txBox="1"/>
          <p:nvPr/>
        </p:nvSpPr>
        <p:spPr>
          <a:xfrm>
            <a:off x="4771696" y="1295399"/>
            <a:ext cx="33558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At-Home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Rocking in rocking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Swinging in blanket or hammock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Helping with vacuuming, carrying laundry basket, carrying box of 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YouTube movement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for walk (Go Noodle)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Jumping on trampoline or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Compression vest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At Home Sensory Strategies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990600" y="1138530"/>
            <a:ext cx="73723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Student seeks pressure and proprioceptive input before completing a task. He would benefit from the following recommendations that should be completed for 15 minutes before sitting and attending to a task.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Squeezes on shoulder and arm (joint compression)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Carrying bin of toys from one room to another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Completing a puzzle or activity with belly on the floor (prone)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Throwing/kicking a heavy ball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Wheelbarrow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Rolling a therapeutic ball on back/bouncing on a therapeutic ball/completing activity with stomach on therapeutic ball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11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Sensory Diets 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990600" y="1138530"/>
            <a:ext cx="737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Items parents can use to complete sensory diets at home based on recommendations or the 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C107CE-3EF0-4264-B6B9-B61BBEF18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1"/>
          <a:stretch/>
        </p:blipFill>
        <p:spPr>
          <a:xfrm>
            <a:off x="1406580" y="2846138"/>
            <a:ext cx="1676400" cy="1519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0B9387-6E7A-40E0-8EBB-72EC684BD95B}"/>
              </a:ext>
            </a:extLst>
          </p:cNvPr>
          <p:cNvSpPr txBox="1"/>
          <p:nvPr/>
        </p:nvSpPr>
        <p:spPr>
          <a:xfrm>
            <a:off x="4902747" y="2134337"/>
            <a:ext cx="2231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compression or </a:t>
            </a:r>
          </a:p>
          <a:p>
            <a:r>
              <a:rPr lang="en-US" dirty="0"/>
              <a:t>deep pressure vest</a:t>
            </a:r>
          </a:p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B96E0C-D1FF-4D83-AF8F-3673C977B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747" y="2822490"/>
            <a:ext cx="1676400" cy="2271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F17BE8-A6FD-404C-A603-6F953EEE5B49}"/>
              </a:ext>
            </a:extLst>
          </p:cNvPr>
          <p:cNvSpPr txBox="1"/>
          <p:nvPr/>
        </p:nvSpPr>
        <p:spPr>
          <a:xfrm>
            <a:off x="987972" y="225016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rubber textured balls</a:t>
            </a:r>
          </a:p>
        </p:txBody>
      </p:sp>
    </p:spTree>
    <p:extLst>
      <p:ext uri="{BB962C8B-B14F-4D97-AF65-F5344CB8AC3E}">
        <p14:creationId xmlns:p14="http://schemas.microsoft.com/office/powerpoint/2010/main" val="32038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Sensory Diets at Home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AEBAAA-7714-4B5F-A862-06112A9D5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62757"/>
            <a:ext cx="2231898" cy="255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1148F1-B119-472D-82DF-27CE720FBD87}"/>
              </a:ext>
            </a:extLst>
          </p:cNvPr>
          <p:cNvSpPr txBox="1"/>
          <p:nvPr/>
        </p:nvSpPr>
        <p:spPr>
          <a:xfrm>
            <a:off x="5029200" y="187765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Oral motor chews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9AB6AE-1CE2-4194-9053-21C3057C318B}"/>
              </a:ext>
            </a:extLst>
          </p:cNvPr>
          <p:cNvSpPr txBox="1"/>
          <p:nvPr/>
        </p:nvSpPr>
        <p:spPr>
          <a:xfrm>
            <a:off x="1317498" y="19345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Wobble chair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6E589D-91B4-4014-8F86-8B2B36A17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37" b="9876"/>
          <a:stretch/>
        </p:blipFill>
        <p:spPr>
          <a:xfrm>
            <a:off x="4907756" y="2518035"/>
            <a:ext cx="1285875" cy="939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A4F40F-CCE0-4AF1-8917-A1ABCC0E9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463" y="2400321"/>
            <a:ext cx="1176338" cy="1176338"/>
          </a:xfrm>
          <a:prstGeom prst="rect">
            <a:avLst/>
          </a:prstGeom>
        </p:spPr>
      </p:pic>
      <p:pic>
        <p:nvPicPr>
          <p:cNvPr id="10" name="Picture 9" descr="A picture containing yellow, hydrant&#10;&#10;Description automatically generated">
            <a:extLst>
              <a:ext uri="{FF2B5EF4-FFF2-40B4-BE49-F238E27FC236}">
                <a16:creationId xmlns:a16="http://schemas.microsoft.com/office/drawing/2014/main" xmlns="" id="{05809368-1D98-4970-ADB8-55FA53844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755" y="3418495"/>
            <a:ext cx="1285875" cy="1285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68D436-37C3-4957-A203-20FC81C0F1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87" b="14954"/>
          <a:stretch/>
        </p:blipFill>
        <p:spPr>
          <a:xfrm>
            <a:off x="6367462" y="3662861"/>
            <a:ext cx="1751325" cy="1041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58F934-3072-457F-A391-B9C443AAB5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2" r="20235"/>
          <a:stretch/>
        </p:blipFill>
        <p:spPr>
          <a:xfrm rot="5400000">
            <a:off x="5961856" y="4410217"/>
            <a:ext cx="939801" cy="17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Tactile 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0B9387-6E7A-40E0-8EBB-72EC684BD95B}"/>
              </a:ext>
            </a:extLst>
          </p:cNvPr>
          <p:cNvSpPr txBox="1"/>
          <p:nvPr/>
        </p:nvSpPr>
        <p:spPr>
          <a:xfrm>
            <a:off x="5715000" y="148816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Sands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F17BE8-A6FD-404C-A603-6F953EEE5B49}"/>
              </a:ext>
            </a:extLst>
          </p:cNvPr>
          <p:cNvSpPr txBox="1"/>
          <p:nvPr/>
        </p:nvSpPr>
        <p:spPr>
          <a:xfrm>
            <a:off x="1675086" y="1626663"/>
            <a:ext cx="16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beads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41E3DA-042F-4426-A7F6-915398FF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2338552"/>
            <a:ext cx="2619375" cy="1743075"/>
          </a:xfrm>
          <a:prstGeom prst="rect">
            <a:avLst/>
          </a:prstGeom>
        </p:spPr>
      </p:pic>
      <p:pic>
        <p:nvPicPr>
          <p:cNvPr id="9" name="Picture 8" descr="A picture containing person, cutting, food, holding&#10;&#10;Description automatically generated">
            <a:extLst>
              <a:ext uri="{FF2B5EF4-FFF2-40B4-BE49-F238E27FC236}">
                <a16:creationId xmlns:a16="http://schemas.microsoft.com/office/drawing/2014/main" xmlns="" id="{E70EB7B0-56CB-419F-AACB-FF848B3FC6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588774"/>
            <a:ext cx="2231898" cy="2231898"/>
          </a:xfrm>
          <a:prstGeom prst="rect">
            <a:avLst/>
          </a:prstGeom>
        </p:spPr>
      </p:pic>
      <p:pic>
        <p:nvPicPr>
          <p:cNvPr id="1026" name="Picture 2" descr="Shape It! Sand 5 lb. - - Fat Brain Toys">
            <a:extLst>
              <a:ext uri="{FF2B5EF4-FFF2-40B4-BE49-F238E27FC236}">
                <a16:creationId xmlns:a16="http://schemas.microsoft.com/office/drawing/2014/main" xmlns="" id="{8EF44D4E-0D0A-425D-B753-8D197248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752" y="1952953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Sensory Activities with Supplies 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752600"/>
            <a:ext cx="73723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Rice and beans in a bin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Shaving cream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Making slime/play dough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BCE61-DA7B-4F55-B57E-A888C914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701675"/>
          </a:xfrm>
        </p:spPr>
        <p:txBody>
          <a:bodyPr/>
          <a:lstStyle/>
          <a:p>
            <a:r>
              <a:rPr lang="en-US" sz="3600" dirty="0"/>
              <a:t>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F9D3F2-C23B-47D7-8A6C-143D06030D0C}"/>
              </a:ext>
            </a:extLst>
          </p:cNvPr>
          <p:cNvSpPr txBox="1"/>
          <p:nvPr/>
        </p:nvSpPr>
        <p:spPr>
          <a:xfrm>
            <a:off x="885825" y="1447800"/>
            <a:ext cx="737235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to create a routine for your student/child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At-home sensory strategies to promote learning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At-home education/play strategies to promote learning K-12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6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0"/>
            <a:ext cx="7886700" cy="701675"/>
          </a:xfrm>
        </p:spPr>
        <p:txBody>
          <a:bodyPr/>
          <a:lstStyle/>
          <a:p>
            <a:r>
              <a:rPr lang="en-US" sz="4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At-Home Learning</a:t>
            </a:r>
          </a:p>
        </p:txBody>
      </p:sp>
    </p:spTree>
    <p:extLst>
      <p:ext uri="{BB962C8B-B14F-4D97-AF65-F5344CB8AC3E}">
        <p14:creationId xmlns:p14="http://schemas.microsoft.com/office/powerpoint/2010/main" val="10438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r>
              <a:rPr lang="en-US" sz="3600" dirty="0"/>
              <a:t>Early Childhood, Kindergarten, First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877613" y="1524000"/>
            <a:ext cx="42277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Pre-writing strokes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Cutting with 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Stringing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the alphabet and sounds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Toilet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a simple 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Following one-two step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Writing/tracing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 strengthening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strengthening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D86B1A-B28F-4E6C-8B2F-E0DD2ADA3C07}"/>
              </a:ext>
            </a:extLst>
          </p:cNvPr>
          <p:cNvSpPr txBox="1"/>
          <p:nvPr/>
        </p:nvSpPr>
        <p:spPr>
          <a:xfrm>
            <a:off x="5293929" y="1676400"/>
            <a:ext cx="322142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 not to overwhelm the parent; focus on one task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Early Childhood, Kindergarten, First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752600"/>
            <a:ext cx="73723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Pre-writing strokes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Coloring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Cutting with scissors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Stringing beads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Making slime/play dough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4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Core Strengthening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990600" y="1295400"/>
            <a:ext cx="7372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Relay race of different poses</a:t>
            </a:r>
            <a:r>
              <a:rPr lang="en-US" sz="2000" dirty="0" smtClean="0"/>
              <a:t>!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Bear walk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Crab Walk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Bouncing on a therapeutic ball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83063"/>
            <a:ext cx="4550664" cy="32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r>
              <a:rPr lang="en-US" sz="3600" dirty="0"/>
              <a:t>Hand Strengthening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633905" y="1219200"/>
            <a:ext cx="65288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Playing with playdough (try putting bead in and have kids pinch them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Crumpling paper into a small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Squeezing sponges when taking a bath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spray bottles, squirt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Playing with Legos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Stirring cookie/cake batter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Cutting with scissors, coloring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Playing on a playground (climbing)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Relay racing (bear crawls, wheelbarrow walks)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Playing Twister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Playing Operation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Squeezing a glue bottle (making crafts)</a:t>
            </a:r>
          </a:p>
        </p:txBody>
      </p:sp>
    </p:spTree>
    <p:extLst>
      <p:ext uri="{BB962C8B-B14F-4D97-AF65-F5344CB8AC3E}">
        <p14:creationId xmlns:p14="http://schemas.microsoft.com/office/powerpoint/2010/main" val="6802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, 3</a:t>
            </a:r>
            <a:r>
              <a:rPr lang="en-US" sz="3600" baseline="30000" dirty="0"/>
              <a:t>rd</a:t>
            </a:r>
            <a:r>
              <a:rPr lang="en-US" sz="3600" dirty="0"/>
              <a:t>, 4</a:t>
            </a:r>
            <a:r>
              <a:rPr lang="en-US" sz="3600" baseline="30000" dirty="0"/>
              <a:t>th</a:t>
            </a:r>
            <a:r>
              <a:rPr lang="en-US" sz="3600" dirty="0"/>
              <a:t>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295400"/>
            <a:ext cx="737235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Handwriting (writing words and sentences)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Cutting complex shapes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Coloring complex pictures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Hand strengthening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Core strengthening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Categorizing (animals, foods)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Understanding feelings and emotions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Completing a puzzle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Crafts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67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Make Handwriting Fun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295400"/>
            <a:ext cx="429577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different mediums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Shaving cream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Chalk board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Dry erase board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Paint with Q-tips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First, Then board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Speak enthusiastically when child has tried the activity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24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Make Handwriting Fun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9D2CE1-024B-472E-ACB8-16F9458D5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376" y="2076402"/>
            <a:ext cx="1371600" cy="1600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367884-6B39-4A31-9394-21F734D4BEAB}"/>
              </a:ext>
            </a:extLst>
          </p:cNvPr>
          <p:cNvSpPr txBox="1"/>
          <p:nvPr/>
        </p:nvSpPr>
        <p:spPr>
          <a:xfrm>
            <a:off x="3863031" y="15598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Slant board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2A2CFB-13DF-4058-BCB6-42956EED7577}"/>
              </a:ext>
            </a:extLst>
          </p:cNvPr>
          <p:cNvSpPr txBox="1"/>
          <p:nvPr/>
        </p:nvSpPr>
        <p:spPr>
          <a:xfrm>
            <a:off x="805634" y="160760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Slate chalkboard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8AABA2-AC81-450E-ACE8-50D3F93A52D6}"/>
              </a:ext>
            </a:extLst>
          </p:cNvPr>
          <p:cNvSpPr txBox="1"/>
          <p:nvPr/>
        </p:nvSpPr>
        <p:spPr>
          <a:xfrm>
            <a:off x="6324600" y="163681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Homemade slant 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AF688-E5F5-4796-856F-5E7C1D62E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97" b="16793"/>
          <a:stretch/>
        </p:blipFill>
        <p:spPr>
          <a:xfrm>
            <a:off x="2895600" y="2017993"/>
            <a:ext cx="3307755" cy="2206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FA608F-9260-4EB7-9B74-6AC7CFBA2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500" y="2118954"/>
            <a:ext cx="2423327" cy="19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/>
          <a:lstStyle/>
          <a:p>
            <a:r>
              <a:rPr lang="en-US" sz="3600" dirty="0"/>
              <a:t>Scissors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00100" y="1219200"/>
            <a:ext cx="5829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Many different types of scissors. </a:t>
            </a:r>
          </a:p>
          <a:p>
            <a:pPr>
              <a:spcAft>
                <a:spcPts val="600"/>
              </a:spcAft>
            </a:pPr>
            <a:r>
              <a:rPr lang="en-US" dirty="0"/>
              <a:t>Ask your OT which scissors are suitable for your child!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22F7FC-2528-4698-B63F-E0123F82A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44" b="18096"/>
          <a:stretch/>
        </p:blipFill>
        <p:spPr>
          <a:xfrm>
            <a:off x="894824" y="2318452"/>
            <a:ext cx="2197974" cy="1491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56C819-C10D-42C8-AEE1-CDADB6ED7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53" b="13053"/>
          <a:stretch/>
        </p:blipFill>
        <p:spPr>
          <a:xfrm>
            <a:off x="5943600" y="2117816"/>
            <a:ext cx="2176258" cy="1608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40518F-025E-48EC-89D0-674B595EFD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55" y="2201853"/>
            <a:ext cx="1608147" cy="1608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6D4ACD-BC0C-4854-A0FF-6EEE264424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109" y="4152638"/>
            <a:ext cx="1969374" cy="1181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47C81F3-C4DE-45C1-9985-B318C3D56F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8" y="3810000"/>
            <a:ext cx="1866901" cy="1866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8BBFD6D-2D42-4FAA-BDEE-74B8661C10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267" y="3622142"/>
            <a:ext cx="1214074" cy="22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5</a:t>
            </a:r>
            <a:r>
              <a:rPr lang="en-US" sz="3600" baseline="30000" dirty="0"/>
              <a:t>th</a:t>
            </a:r>
            <a:r>
              <a:rPr lang="en-US" sz="3600" dirty="0"/>
              <a:t>, 6</a:t>
            </a:r>
            <a:r>
              <a:rPr lang="en-US" sz="3600" baseline="30000" dirty="0"/>
              <a:t>th</a:t>
            </a:r>
            <a:r>
              <a:rPr lang="en-US" sz="3600" dirty="0"/>
              <a:t>, 7</a:t>
            </a:r>
            <a:r>
              <a:rPr lang="en-US" sz="3600" baseline="30000" dirty="0"/>
              <a:t>th</a:t>
            </a:r>
            <a:r>
              <a:rPr lang="en-US" sz="3600" dirty="0"/>
              <a:t>, 8th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305341"/>
            <a:ext cx="7372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Learning to type (www.typing.com)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Teaching emotion regulation skills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Increasing technology skills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Increasing organizational skills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Following multi-step directions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Hand strengthening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Core strengthening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Playing board games (match based on cognition)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99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BCE61-DA7B-4F55-B57E-A888C914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701675"/>
          </a:xfrm>
        </p:spPr>
        <p:txBody>
          <a:bodyPr/>
          <a:lstStyle/>
          <a:p>
            <a:r>
              <a:rPr lang="en-US" sz="3600" dirty="0"/>
              <a:t>Routine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F9D3F2-C23B-47D7-8A6C-143D06030D0C}"/>
              </a:ext>
            </a:extLst>
          </p:cNvPr>
          <p:cNvSpPr txBox="1"/>
          <p:nvPr/>
        </p:nvSpPr>
        <p:spPr>
          <a:xfrm>
            <a:off x="885825" y="1447800"/>
            <a:ext cx="737235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Routines are important to normalize the day for students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non-verbal and young children/students create a picture routine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Talk with parents to see what their schedules are like and create a customized schedule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48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30" y="423630"/>
            <a:ext cx="7886700" cy="1158875"/>
          </a:xfrm>
        </p:spPr>
        <p:txBody>
          <a:bodyPr/>
          <a:lstStyle/>
          <a:p>
            <a:r>
              <a:rPr lang="en-US" sz="3600" dirty="0"/>
              <a:t>Technology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DEFC8E-9AB1-4393-9E12-B342356A0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66" y="929022"/>
            <a:ext cx="2392817" cy="1218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23E032-618D-441B-9F0C-B1A8A6ED8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02" y="2308133"/>
            <a:ext cx="2866088" cy="1100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48D0B0-33A6-41FF-ACFD-1BF1BCF9C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83" y="3521869"/>
            <a:ext cx="2163537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1FC971-9FF7-41B7-BF9F-2E31C58CFF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082" y="4727062"/>
            <a:ext cx="2106510" cy="12189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A908A4-7B18-4EED-998B-778910BA6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515" y="3429000"/>
            <a:ext cx="1557338" cy="1557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C78DC0-966B-46FF-AFC2-A3F1CEA575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704" y="2650330"/>
            <a:ext cx="2186908" cy="1557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5F0FC4-687C-4E5F-93A5-0C4532745A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942" y="1673153"/>
            <a:ext cx="1645445" cy="16454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A1E0F9-0326-4683-AE5E-6303A6B5CD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374" y="4356011"/>
            <a:ext cx="2115753" cy="14175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993744-7CBB-42AD-BF61-CDA2430C4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992" y="1465332"/>
            <a:ext cx="847329" cy="11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High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305341"/>
            <a:ext cx="737235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Focus on becoming independent/participating in household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Cleaning, cooking, doing laundry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Writing a resume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Google Maps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Following multi-step directions/list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Playing board games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Playing sports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34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Chores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838200" y="1219200"/>
            <a:ext cx="61327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Making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Folding and putting away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Wiping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Taking out trash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Vacuuming floors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Model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Washing dishes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to your child the steps to wash dishes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Practice safety with them by supervising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Doing laundry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Model to your child the steps to do laundry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Practice safety with them by supervising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D86B1A-B28F-4E6C-8B2F-E0DD2ADA3C07}"/>
              </a:ext>
            </a:extLst>
          </p:cNvPr>
          <p:cNvSpPr txBox="1"/>
          <p:nvPr/>
        </p:nvSpPr>
        <p:spPr>
          <a:xfrm>
            <a:off x="419101" y="4988235"/>
            <a:ext cx="38862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with the OT and Speech therapist to determine if it is safe for your child to do more complex tasks without OT supervision. Safety is our number one priority!</a:t>
            </a:r>
            <a:endParaRPr lang="en-US" sz="1400" dirty="0"/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xmlns="" id="{0BE124FF-8E6D-49ED-8800-7C1C9B74D671}"/>
              </a:ext>
            </a:extLst>
          </p:cNvPr>
          <p:cNvSpPr/>
          <p:nvPr/>
        </p:nvSpPr>
        <p:spPr>
          <a:xfrm>
            <a:off x="6970987" y="1460938"/>
            <a:ext cx="877613" cy="3469481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5C9B33-17E4-4E5F-A86A-D85DBABEBB36}"/>
              </a:ext>
            </a:extLst>
          </p:cNvPr>
          <p:cNvSpPr txBox="1"/>
          <p:nvPr/>
        </p:nvSpPr>
        <p:spPr>
          <a:xfrm>
            <a:off x="6712169" y="926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Easy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3A5117-25C5-4683-A9D1-3D29BC52FD3B}"/>
              </a:ext>
            </a:extLst>
          </p:cNvPr>
          <p:cNvSpPr txBox="1"/>
          <p:nvPr/>
        </p:nvSpPr>
        <p:spPr>
          <a:xfrm>
            <a:off x="6781800" y="509595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 Tasks</a:t>
            </a:r>
          </a:p>
        </p:txBody>
      </p:sp>
    </p:spTree>
    <p:extLst>
      <p:ext uri="{BB962C8B-B14F-4D97-AF65-F5344CB8AC3E}">
        <p14:creationId xmlns:p14="http://schemas.microsoft.com/office/powerpoint/2010/main" val="2129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762000" y="1371600"/>
            <a:ext cx="7391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Always discuss safety with your child when performing chores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should they do if a glass breaks while washing dishes?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long should they wait after microwaving food?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 do they safely plug something in</a:t>
            </a:r>
            <a:r>
              <a:rPr lang="en-US" dirty="0" smtClean="0"/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How do they safely cut a sandwich in half?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Can they verbalize/understand the proper steps to complete 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they verbalize/understand how to practice the activity safely?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Citation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62C61F-9D02-45F0-9586-11B6CBE21766}"/>
              </a:ext>
            </a:extLst>
          </p:cNvPr>
          <p:cNvSpPr txBox="1"/>
          <p:nvPr/>
        </p:nvSpPr>
        <p:spPr>
          <a:xfrm>
            <a:off x="685800" y="13716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Busy Toddler</a:t>
            </a:r>
          </a:p>
          <a:p>
            <a:r>
              <a:rPr lang="en-US" dirty="0">
                <a:hlinkClick r:id="rId2"/>
              </a:rPr>
              <a:t>https://busytoddler.com/2020/03/daily-schedule-covid-19/</a:t>
            </a:r>
            <a:endParaRPr lang="en-US" dirty="0"/>
          </a:p>
          <a:p>
            <a:endParaRPr lang="en-US" dirty="0"/>
          </a:p>
          <a:p>
            <a:r>
              <a:rPr lang="en-US" dirty="0"/>
              <a:t>Pillar Child Development</a:t>
            </a:r>
          </a:p>
          <a:p>
            <a:r>
              <a:rPr lang="en-US" dirty="0">
                <a:hlinkClick r:id="rId3"/>
              </a:rPr>
              <a:t>https://www.pillerchilddevelopment.com/vestibularInput.php</a:t>
            </a:r>
            <a:endParaRPr lang="en-US" dirty="0"/>
          </a:p>
          <a:p>
            <a:endParaRPr lang="en-US" dirty="0"/>
          </a:p>
          <a:p>
            <a:r>
              <a:rPr lang="en-US" dirty="0"/>
              <a:t>Lemon Line Adventures</a:t>
            </a:r>
          </a:p>
          <a:p>
            <a:r>
              <a:rPr lang="en-US" dirty="0">
                <a:hlinkClick r:id="rId4"/>
              </a:rPr>
              <a:t>https://lemonlimeadventures.com/proprioceptive-input-sensory-processing-explained/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1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3EE336-9228-4B06-A129-1DEE83AD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"/>
            <a:ext cx="4236602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D1ACC3-8F46-420B-86B7-C77468BA134B}"/>
              </a:ext>
            </a:extLst>
          </p:cNvPr>
          <p:cNvSpPr txBox="1"/>
          <p:nvPr/>
        </p:nvSpPr>
        <p:spPr>
          <a:xfrm>
            <a:off x="533400" y="581595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Courtesy of https://busytoddler.com/2020/03/dailyschedule-covid-19</a:t>
            </a:r>
          </a:p>
        </p:txBody>
      </p:sp>
    </p:spTree>
    <p:extLst>
      <p:ext uri="{BB962C8B-B14F-4D97-AF65-F5344CB8AC3E}">
        <p14:creationId xmlns:p14="http://schemas.microsoft.com/office/powerpoint/2010/main" val="28286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D17F77-AA52-42F2-BA49-9EB19FD9C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990600"/>
            <a:ext cx="6105562" cy="4516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E2ACDC-CBA3-4175-9FA2-C4B81DDB9451}"/>
              </a:ext>
            </a:extLst>
          </p:cNvPr>
          <p:cNvSpPr txBox="1"/>
          <p:nvPr/>
        </p:nvSpPr>
        <p:spPr>
          <a:xfrm>
            <a:off x="381000" y="563091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Courtesy https://oilcity.news/community/2020/03/15/child-development-center-offers-ideas-for-home-based-activities-during-covid-19-closure/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612B09A-8B4B-4EB7-8FFB-81A77467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701675"/>
          </a:xfrm>
        </p:spPr>
        <p:txBody>
          <a:bodyPr/>
          <a:lstStyle/>
          <a:p>
            <a:r>
              <a:rPr lang="en-US" sz="3600" dirty="0"/>
              <a:t>Example Written Schedule</a:t>
            </a:r>
          </a:p>
        </p:txBody>
      </p:sp>
    </p:spTree>
    <p:extLst>
      <p:ext uri="{BB962C8B-B14F-4D97-AF65-F5344CB8AC3E}">
        <p14:creationId xmlns:p14="http://schemas.microsoft.com/office/powerpoint/2010/main" val="39618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r>
              <a:rPr lang="en-US" sz="3600" dirty="0"/>
              <a:t>Timers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BD60B1-F314-482A-8065-B5E39F07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98" y="4131393"/>
            <a:ext cx="1386380" cy="1386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44FB7E-9D35-413F-9641-0434EBA7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433" y="1521371"/>
            <a:ext cx="1600200" cy="1949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A2CB4D-58CD-4745-B153-79033B710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947" y="1521371"/>
            <a:ext cx="1236603" cy="2152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614994-5F03-4786-A98C-42EC60DD35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1268" y="1447800"/>
            <a:ext cx="1690732" cy="2093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111E814-7E45-4C11-8EC0-85B9952749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503" y="1740804"/>
            <a:ext cx="914400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0"/>
            <a:ext cx="7886700" cy="701675"/>
          </a:xfrm>
        </p:spPr>
        <p:txBody>
          <a:bodyPr/>
          <a:lstStyle/>
          <a:p>
            <a:r>
              <a:rPr lang="en-US" sz="4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Sensory Strategies</a:t>
            </a:r>
          </a:p>
        </p:txBody>
      </p:sp>
    </p:spTree>
    <p:extLst>
      <p:ext uri="{BB962C8B-B14F-4D97-AF65-F5344CB8AC3E}">
        <p14:creationId xmlns:p14="http://schemas.microsoft.com/office/powerpoint/2010/main" val="15207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BCE61-DA7B-4F55-B57E-A888C914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066800"/>
          </a:xfrm>
        </p:spPr>
        <p:txBody>
          <a:bodyPr/>
          <a:lstStyle/>
          <a:p>
            <a:r>
              <a:rPr lang="en-US" sz="3600" dirty="0"/>
              <a:t>Importance of </a:t>
            </a:r>
            <a:br>
              <a:rPr lang="en-US" sz="3600" dirty="0"/>
            </a:br>
            <a:r>
              <a:rPr lang="en-US" sz="3600" dirty="0"/>
              <a:t>Vestibular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F9D3F2-C23B-47D7-8A6C-143D06030D0C}"/>
              </a:ext>
            </a:extLst>
          </p:cNvPr>
          <p:cNvSpPr txBox="1"/>
          <p:nvPr/>
        </p:nvSpPr>
        <p:spPr>
          <a:xfrm>
            <a:off x="885825" y="1600200"/>
            <a:ext cx="73723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Vestibular input is the sensation of any change in position, direction, or movement of the head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2-3X per day, in the morning, afternoon, and evening, can help arousal levels to perform activities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15 minutes of vestibular input can last up to 12 hours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Have child participate in vestibular input before completing an activity that requires sitting down/focusing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7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BD28AC-0691-426D-9933-2C59E6DD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8875"/>
          </a:xfrm>
        </p:spPr>
        <p:txBody>
          <a:bodyPr/>
          <a:lstStyle/>
          <a:p>
            <a:r>
              <a:rPr lang="en-US" sz="3600" dirty="0"/>
              <a:t>Alerting Qualities of Vestibular Input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8789E5-4D9E-4992-B0EA-C3DEB29DB886}"/>
              </a:ext>
            </a:extLst>
          </p:cNvPr>
          <p:cNvSpPr txBox="1"/>
          <p:nvPr/>
        </p:nvSpPr>
        <p:spPr>
          <a:xfrm>
            <a:off x="885825" y="1752600"/>
            <a:ext cx="73723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Child is sluggish, show, tired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Unexpected, rapid movement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Bumpy, jerky movement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Changing direction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Bouncing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Head inversion (upside down)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5000"/>
            <a:ext cx="28783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Health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8A388BADBE24FAB147C82A703BD66" ma:contentTypeVersion="13" ma:contentTypeDescription="Create a new document." ma:contentTypeScope="" ma:versionID="c59d12103fb4a439952223b546cb00a7">
  <xsd:schema xmlns:xsd="http://www.w3.org/2001/XMLSchema" xmlns:xs="http://www.w3.org/2001/XMLSchema" xmlns:p="http://schemas.microsoft.com/office/2006/metadata/properties" xmlns:ns3="99208cda-4013-4666-a7b5-9211f336fa08" xmlns:ns4="7d213957-3950-4926-92a0-2cd05a4905aa" targetNamespace="http://schemas.microsoft.com/office/2006/metadata/properties" ma:root="true" ma:fieldsID="c80fbc00d4425953d0b8e811217bfeea" ns3:_="" ns4:_="">
    <xsd:import namespace="99208cda-4013-4666-a7b5-9211f336fa08"/>
    <xsd:import namespace="7d213957-3950-4926-92a0-2cd05a4905aa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08cda-4013-4666-a7b5-9211f336fa08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13957-3950-4926-92a0-2cd05a490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7F535-4504-4EC8-9FA4-090725BF1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208cda-4013-4666-a7b5-9211f336fa08"/>
    <ds:schemaRef ds:uri="7d213957-3950-4926-92a0-2cd05a490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889BEB-3229-44F6-B2FF-D77E4EC096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902AB6-6B6A-4D73-B81E-3374FD34CF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1238</Words>
  <Application>Microsoft Office PowerPoint</Application>
  <PresentationFormat>On-screen Show (4:3)</PresentationFormat>
  <Paragraphs>251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Garamond</vt:lpstr>
      <vt:lpstr>Tahoma</vt:lpstr>
      <vt:lpstr>ヒラギノ角ゴ Pro W3</vt:lpstr>
      <vt:lpstr>School Health Slide Master</vt:lpstr>
      <vt:lpstr>Custom Design</vt:lpstr>
      <vt:lpstr>Learn and Play from Home: Ways to Encourage Home Learning Through Sensory and Play Activities</vt:lpstr>
      <vt:lpstr>Objectives</vt:lpstr>
      <vt:lpstr>Routine</vt:lpstr>
      <vt:lpstr>PowerPoint Presentation</vt:lpstr>
      <vt:lpstr>Example Written Schedule</vt:lpstr>
      <vt:lpstr>Timers</vt:lpstr>
      <vt:lpstr>Sensory Strategies</vt:lpstr>
      <vt:lpstr>Importance of  Vestibular Input</vt:lpstr>
      <vt:lpstr>Alerting Qualities of Vestibular Input</vt:lpstr>
      <vt:lpstr>Calming Qualities of Vestibular Input</vt:lpstr>
      <vt:lpstr>Importance of  Proprioceptive Input</vt:lpstr>
      <vt:lpstr>Behaviors</vt:lpstr>
      <vt:lpstr>Sensory Strategies at Home</vt:lpstr>
      <vt:lpstr>School vs At-Home</vt:lpstr>
      <vt:lpstr>At Home Sensory Strategies</vt:lpstr>
      <vt:lpstr>Sensory Diets At Home</vt:lpstr>
      <vt:lpstr>Sensory Diets at Home</vt:lpstr>
      <vt:lpstr>Tactile Activities</vt:lpstr>
      <vt:lpstr>Sensory Activities with Supplies at Home</vt:lpstr>
      <vt:lpstr>At-Home Learning</vt:lpstr>
      <vt:lpstr>Early Childhood, Kindergarten, First Grade</vt:lpstr>
      <vt:lpstr>Early Childhood, Kindergarten, First Grade</vt:lpstr>
      <vt:lpstr>Core Strengthening Activities</vt:lpstr>
      <vt:lpstr>Hand Strengthening Activities</vt:lpstr>
      <vt:lpstr>2nd, 3rd, 4th Grade</vt:lpstr>
      <vt:lpstr>Make Handwriting Fun</vt:lpstr>
      <vt:lpstr>Make Handwriting Fun</vt:lpstr>
      <vt:lpstr>Scissors</vt:lpstr>
      <vt:lpstr>5th, 6th, 7th, 8th Grade</vt:lpstr>
      <vt:lpstr>Technology</vt:lpstr>
      <vt:lpstr>High School</vt:lpstr>
      <vt:lpstr>Chores</vt:lpstr>
      <vt:lpstr>Safety</vt:lpstr>
      <vt:lpstr>Citation</vt:lpstr>
    </vt:vector>
  </TitlesOfParts>
  <Company>School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Stacey Incavo</dc:creator>
  <cp:lastModifiedBy>Staff</cp:lastModifiedBy>
  <cp:revision>230</cp:revision>
  <cp:lastPrinted>2015-01-26T14:31:58Z</cp:lastPrinted>
  <dcterms:created xsi:type="dcterms:W3CDTF">2012-01-30T18:04:29Z</dcterms:created>
  <dcterms:modified xsi:type="dcterms:W3CDTF">2020-04-14T14:02:57Z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0x010100C798A388BADBE24FAB147C82A703BD66</vt:lpwstr>
  </property>
</Properties>
</file>