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4"/>
    <p:sldMasterId id="2147483681" r:id="rId5"/>
  </p:sldMasterIdLst>
  <p:notesMasterIdLst>
    <p:notesMasterId r:id="rId78"/>
  </p:notesMasterIdLst>
  <p:handoutMasterIdLst>
    <p:handoutMasterId r:id="rId79"/>
  </p:handoutMasterIdLst>
  <p:sldIdLst>
    <p:sldId id="257" r:id="rId6"/>
    <p:sldId id="262" r:id="rId7"/>
    <p:sldId id="303" r:id="rId8"/>
    <p:sldId id="353" r:id="rId9"/>
    <p:sldId id="268" r:id="rId10"/>
    <p:sldId id="357" r:id="rId11"/>
    <p:sldId id="323" r:id="rId12"/>
    <p:sldId id="343" r:id="rId13"/>
    <p:sldId id="344" r:id="rId14"/>
    <p:sldId id="266" r:id="rId15"/>
    <p:sldId id="265" r:id="rId16"/>
    <p:sldId id="312" r:id="rId17"/>
    <p:sldId id="264" r:id="rId18"/>
    <p:sldId id="345" r:id="rId19"/>
    <p:sldId id="305" r:id="rId20"/>
    <p:sldId id="306" r:id="rId21"/>
    <p:sldId id="368" r:id="rId22"/>
    <p:sldId id="314" r:id="rId23"/>
    <p:sldId id="315" r:id="rId24"/>
    <p:sldId id="324" r:id="rId25"/>
    <p:sldId id="325" r:id="rId26"/>
    <p:sldId id="263" r:id="rId27"/>
    <p:sldId id="361" r:id="rId28"/>
    <p:sldId id="256" r:id="rId29"/>
    <p:sldId id="362" r:id="rId30"/>
    <p:sldId id="259" r:id="rId31"/>
    <p:sldId id="260" r:id="rId32"/>
    <p:sldId id="313" r:id="rId33"/>
    <p:sldId id="311" r:id="rId34"/>
    <p:sldId id="309" r:id="rId35"/>
    <p:sldId id="310" r:id="rId36"/>
    <p:sldId id="322" r:id="rId37"/>
    <p:sldId id="321" r:id="rId38"/>
    <p:sldId id="308" r:id="rId39"/>
    <p:sldId id="307" r:id="rId40"/>
    <p:sldId id="320" r:id="rId41"/>
    <p:sldId id="317" r:id="rId42"/>
    <p:sldId id="319" r:id="rId43"/>
    <p:sldId id="318" r:id="rId44"/>
    <p:sldId id="316" r:id="rId45"/>
    <p:sldId id="261" r:id="rId46"/>
    <p:sldId id="329" r:id="rId47"/>
    <p:sldId id="330" r:id="rId48"/>
    <p:sldId id="290" r:id="rId49"/>
    <p:sldId id="348" r:id="rId50"/>
    <p:sldId id="328" r:id="rId51"/>
    <p:sldId id="359" r:id="rId52"/>
    <p:sldId id="332" r:id="rId53"/>
    <p:sldId id="333" r:id="rId54"/>
    <p:sldId id="331" r:id="rId55"/>
    <p:sldId id="337" r:id="rId56"/>
    <p:sldId id="360" r:id="rId57"/>
    <p:sldId id="336" r:id="rId58"/>
    <p:sldId id="335" r:id="rId59"/>
    <p:sldId id="350" r:id="rId60"/>
    <p:sldId id="334" r:id="rId61"/>
    <p:sldId id="338" r:id="rId62"/>
    <p:sldId id="339" r:id="rId63"/>
    <p:sldId id="358" r:id="rId64"/>
    <p:sldId id="340" r:id="rId65"/>
    <p:sldId id="369" r:id="rId66"/>
    <p:sldId id="327" r:id="rId67"/>
    <p:sldId id="363" r:id="rId68"/>
    <p:sldId id="364" r:id="rId69"/>
    <p:sldId id="366" r:id="rId70"/>
    <p:sldId id="367" r:id="rId71"/>
    <p:sldId id="326" r:id="rId72"/>
    <p:sldId id="342" r:id="rId73"/>
    <p:sldId id="341" r:id="rId74"/>
    <p:sldId id="352" r:id="rId75"/>
    <p:sldId id="351" r:id="rId76"/>
    <p:sldId id="354" r:id="rId77"/>
  </p:sldIdLst>
  <p:sldSz cx="12192000" cy="6858000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AE"/>
    <a:srgbClr val="005D9D"/>
    <a:srgbClr val="086CAA"/>
    <a:srgbClr val="006BA4"/>
    <a:srgbClr val="AC2C6D"/>
    <a:srgbClr val="357A99"/>
    <a:srgbClr val="000080"/>
    <a:srgbClr val="990000"/>
    <a:srgbClr val="000099"/>
    <a:srgbClr val="92D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5" autoAdjust="0"/>
    <p:restoredTop sz="94694" autoAdjust="0"/>
  </p:normalViewPr>
  <p:slideViewPr>
    <p:cSldViewPr>
      <p:cViewPr varScale="1">
        <p:scale>
          <a:sx n="64" d="100"/>
          <a:sy n="64" d="100"/>
        </p:scale>
        <p:origin x="54" y="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353616194739965E-2"/>
          <c:y val="3.5714285714285712E-2"/>
          <c:w val="0.96111102218578603"/>
          <c:h val="0.85956317960254969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Student</c:v>
                </c:pt>
                <c:pt idx="1">
                  <c:v>Parent</c:v>
                </c:pt>
                <c:pt idx="2">
                  <c:v>Faculty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0.14000000000000001</c:v>
                </c:pt>
                <c:pt idx="1">
                  <c:v>0.02</c:v>
                </c:pt>
                <c:pt idx="2">
                  <c:v>0.14000000000000001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0C-4E20-8A88-C75F79A2B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axId val="1230081280"/>
        <c:axId val="1420789024"/>
      </c:barChart>
      <c:catAx>
        <c:axId val="123008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0789024"/>
        <c:crosses val="autoZero"/>
        <c:auto val="1"/>
        <c:lblAlgn val="ctr"/>
        <c:lblOffset val="100"/>
        <c:noMultiLvlLbl val="0"/>
      </c:catAx>
      <c:valAx>
        <c:axId val="14207890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230081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Sheet2!$B$2:$B$3</c:f>
              <c:numCache>
                <c:formatCode>0%</c:formatCode>
                <c:ptCount val="2"/>
                <c:pt idx="0">
                  <c:v>0.81</c:v>
                </c:pt>
                <c:pt idx="1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37-481F-A205-45E45584B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552686928"/>
        <c:axId val="1420774464"/>
      </c:barChart>
      <c:catAx>
        <c:axId val="1552686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0774464"/>
        <c:crosses val="autoZero"/>
        <c:auto val="1"/>
        <c:lblAlgn val="ctr"/>
        <c:lblOffset val="100"/>
        <c:noMultiLvlLbl val="0"/>
      </c:catAx>
      <c:valAx>
        <c:axId val="1420774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2686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E7-41B9-9FE8-341CB48BE85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E7-41B9-9FE8-341CB48BE85F}"/>
              </c:ext>
            </c:extLst>
          </c:dPt>
          <c:dLbls>
            <c:dLbl>
              <c:idx val="0"/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16E7-41B9-9FE8-341CB48BE85F}"/>
                </c:ext>
              </c:extLst>
            </c:dLbl>
            <c:dLbl>
              <c:idx val="1"/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16E7-41B9-9FE8-341CB48BE85F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Sheet3!$A$2:$A$3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Sheet3!$B$2:$B$3</c:f>
              <c:numCache>
                <c:formatCode>0%</c:formatCode>
                <c:ptCount val="2"/>
                <c:pt idx="0">
                  <c:v>0.54</c:v>
                </c:pt>
                <c:pt idx="1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E7-41B9-9FE8-341CB48BE85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82119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9" tIns="46220" rIns="92439" bIns="46220" numCol="1" anchor="t" anchorCtr="0" compatLnSpc="1">
            <a:prstTxWarp prst="textNoShape">
              <a:avLst/>
            </a:prstTxWarp>
          </a:bodyPr>
          <a:lstStyle>
            <a:lvl1pPr defTabSz="924457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102" y="1"/>
            <a:ext cx="2982119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9" tIns="46220" rIns="92439" bIns="46220" numCol="1" anchor="t" anchorCtr="0" compatLnSpc="1">
            <a:prstTxWarp prst="textNoShape">
              <a:avLst/>
            </a:prstTxWarp>
          </a:bodyPr>
          <a:lstStyle>
            <a:lvl1pPr algn="r" defTabSz="924457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575"/>
            <a:ext cx="2982119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9" tIns="46220" rIns="92439" bIns="46220" numCol="1" anchor="b" anchorCtr="0" compatLnSpc="1">
            <a:prstTxWarp prst="textNoShape">
              <a:avLst/>
            </a:prstTxWarp>
          </a:bodyPr>
          <a:lstStyle>
            <a:lvl1pPr defTabSz="924457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8102" y="8829575"/>
            <a:ext cx="2982119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9" tIns="46220" rIns="92439" bIns="46220" numCol="1" anchor="b" anchorCtr="0" compatLnSpc="1">
            <a:prstTxWarp prst="textNoShape">
              <a:avLst/>
            </a:prstTxWarp>
          </a:bodyPr>
          <a:lstStyle>
            <a:lvl1pPr algn="r" defTabSz="924457">
              <a:defRPr sz="1200"/>
            </a:lvl1pPr>
          </a:lstStyle>
          <a:p>
            <a:fld id="{AE6C40AB-3C89-BD40-A0D3-6B9091773000}" type="slidenum">
              <a:rPr lang="en-US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933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6" tIns="46063" rIns="92126" bIns="46063" numCol="1" anchor="t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694" y="0"/>
            <a:ext cx="2982119" cy="4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6" tIns="46063" rIns="92126" bIns="46063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5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3538" y="693738"/>
            <a:ext cx="61563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5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89120"/>
            <a:ext cx="5046663" cy="4235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6" tIns="46063" rIns="92126" bIns="460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5241"/>
            <a:ext cx="2982119" cy="4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6" tIns="46063" rIns="92126" bIns="46063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694" y="8855241"/>
            <a:ext cx="2982119" cy="4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6" tIns="46063" rIns="92126" bIns="46063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3811E6A8-F04A-2F45-8E52-572622B58F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57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Peyton was a sophomore at King’s College.</a:t>
            </a:r>
          </a:p>
          <a:p>
            <a:r>
              <a:rPr lang="en-US" dirty="0"/>
              <a:t>Working as a scribe in the ER – never made it.</a:t>
            </a:r>
          </a:p>
          <a:p>
            <a:r>
              <a:rPr lang="en-US" dirty="0"/>
              <a:t>SCA stole her life that morning</a:t>
            </a:r>
          </a:p>
          <a:p>
            <a:r>
              <a:rPr lang="en-US" dirty="0"/>
              <a:t>Peyton looked forward to working in healthcare. </a:t>
            </a:r>
          </a:p>
          <a:p>
            <a:r>
              <a:rPr lang="en-US" dirty="0"/>
              <a:t>She has an older sister and a younger brother.</a:t>
            </a:r>
          </a:p>
          <a:p>
            <a:r>
              <a:rPr lang="en-US" dirty="0"/>
              <a:t>She loved 4-wheeling in her Jeep Wrangler, snowboarding, rock climbing, ziplining…anything dangerous</a:t>
            </a:r>
          </a:p>
          <a:p>
            <a:r>
              <a:rPr lang="en-US" dirty="0"/>
              <a:t>She looks healthy.  She was fun, energetic, full of life.</a:t>
            </a:r>
          </a:p>
          <a:p>
            <a:r>
              <a:rPr lang="en-US" dirty="0"/>
              <a:t>And cardiac arrest stole her young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46D35-E536-4BFF-8470-B0BA0B527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45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Brendan O’Connor &amp; JT Kuhn both had a detectable (and potentially treatable) undiagnosed heart condition – hypertrophic cardiomyopathy.  Neither one of them ever received an electrocardiogram.  Their parents desperately wish they had known to ask for one during well child visits and sports physicals.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790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46D35-E536-4BFF-8470-B0BA0B527F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05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46D35-E536-4BFF-8470-B0BA0B527F4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47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08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209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Comprehensive list of youth heart screenings offered across the US.  Many are hosted by nonprofit foundations similar to ours – people whose lives were impacted by SCA – either they lost a child or their child survived SCA.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225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46D35-E536-4BFF-8470-B0BA0B527F4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6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46D35-E536-4BFF-8470-B0BA0B527F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71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Kids often don’t report signs or symptoms – all too often, these are “normal” occurrences in kids and they don’t recognize or realize they are </a:t>
            </a:r>
            <a:r>
              <a:rPr lang="en-US" b="1" dirty="0"/>
              <a:t>abnormal</a:t>
            </a:r>
            <a:r>
              <a:rPr lang="en-US" dirty="0"/>
              <a:t> and could be an indication of an underlying heart 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661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Hypertrophic cardiomyopathy – or HCM - is the #1 cause of SCA in youth.  It is usually inherited and often goes undiagnosed.  Thickening of the lower chamber can cause abnormal heart rhythm.</a:t>
            </a:r>
          </a:p>
          <a:p>
            <a:endParaRPr lang="en-US" dirty="0"/>
          </a:p>
          <a:p>
            <a:r>
              <a:rPr lang="en-US" dirty="0"/>
              <a:t>Coronary Artery Abnormalities – 17% - These are defects in the way the coronary arteries connect to the heart – can lead to decreased blood supply to the heart muscle.  </a:t>
            </a:r>
          </a:p>
          <a:p>
            <a:endParaRPr lang="en-US" dirty="0"/>
          </a:p>
          <a:p>
            <a:r>
              <a:rPr lang="en-US" dirty="0"/>
              <a:t>Other – Arrhythmias – affect the heart’s electrical impulses.  Include, among others:</a:t>
            </a:r>
          </a:p>
          <a:p>
            <a:r>
              <a:rPr lang="en-US" dirty="0"/>
              <a:t> Long QT Syndrome (fast &amp; chaotic heartbeats).  </a:t>
            </a:r>
          </a:p>
          <a:p>
            <a:r>
              <a:rPr lang="en-US" dirty="0"/>
              <a:t>Wolf Parkinson White (WPW) – An extra electrical pathway in the heart creates a detour that can make it pump very fast.</a:t>
            </a:r>
          </a:p>
          <a:p>
            <a:endParaRPr lang="en-US" dirty="0"/>
          </a:p>
          <a:p>
            <a:r>
              <a:rPr lang="en-US" dirty="0"/>
              <a:t>Myocarditis – Usually triggered by an infection – and COVID is found to cause this in our youth – The walls of the heart become inflamed.  Can be viral or bacterial as well as allergic reactions to medication.</a:t>
            </a:r>
          </a:p>
          <a:p>
            <a:endParaRPr lang="en-US" dirty="0"/>
          </a:p>
          <a:p>
            <a:r>
              <a:rPr lang="en-US" dirty="0"/>
              <a:t>Commotio Cordis – caused by a blow to the chest directly over the heart at a certain point in the heartbeat cycle.  In is more common in sports such as ice hockey, lacrosse and baseball.</a:t>
            </a:r>
          </a:p>
          <a:p>
            <a:endParaRPr lang="en-US" dirty="0"/>
          </a:p>
          <a:p>
            <a:r>
              <a:rPr lang="en-US" dirty="0"/>
              <a:t>Stimulants and medication are also linked to SCA.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91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Hypertrophic cardiomyopathy – or HCM - is the #1 cause of SCA in youth.  It is usually inherited and often goes undiagnosed.  Thickening of the lower chamber can cause abnormal heart rhythm.</a:t>
            </a:r>
          </a:p>
          <a:p>
            <a:endParaRPr lang="en-US" dirty="0"/>
          </a:p>
          <a:p>
            <a:r>
              <a:rPr lang="en-US" dirty="0"/>
              <a:t>Coronary Artery Abnormalities – 17% - These are defects in the way the coronary arteries connect to the heart – can lead to decreased blood supply to the heart muscle.  </a:t>
            </a:r>
          </a:p>
          <a:p>
            <a:endParaRPr lang="en-US" dirty="0"/>
          </a:p>
          <a:p>
            <a:r>
              <a:rPr lang="en-US" dirty="0"/>
              <a:t>Other – Arrhythmias – affect the heart’s electrical impulses.  Include, among others:</a:t>
            </a:r>
          </a:p>
          <a:p>
            <a:r>
              <a:rPr lang="en-US" dirty="0"/>
              <a:t> Long QT Syndrome (fast &amp; chaotic heartbeats).  </a:t>
            </a:r>
          </a:p>
          <a:p>
            <a:r>
              <a:rPr lang="en-US" dirty="0"/>
              <a:t>Wolf Parkinson White (WPW) – An extra electrical pathway in the heart creates a detour that can make it pump very fast.</a:t>
            </a:r>
          </a:p>
          <a:p>
            <a:endParaRPr lang="en-US" dirty="0"/>
          </a:p>
          <a:p>
            <a:r>
              <a:rPr lang="en-US" dirty="0"/>
              <a:t>Myocarditis – Usually triggered by an infection – and COVID is found to cause this in our youth – The walls of the heart become inflamed.  Can be viral or bacterial as well as allergic reactions to medication.</a:t>
            </a:r>
          </a:p>
          <a:p>
            <a:endParaRPr lang="en-US" dirty="0"/>
          </a:p>
          <a:p>
            <a:r>
              <a:rPr lang="en-US" dirty="0"/>
              <a:t>Commotio Cordis – caused by a blow to the chest directly over the heart at a certain point in the heartbeat cycle.  In is more common in sports such as ice hockey, lacrosse and baseball.</a:t>
            </a:r>
          </a:p>
          <a:p>
            <a:endParaRPr lang="en-US" dirty="0"/>
          </a:p>
          <a:p>
            <a:r>
              <a:rPr lang="en-US" dirty="0"/>
              <a:t>Stimulants and medication are also linked to SCA.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42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spite of all of the advances in modern medicine….we are giving our kids the same physicals we received 20,30, 40 or more years ago.  </a:t>
            </a:r>
          </a:p>
          <a:p>
            <a:endParaRPr lang="en-US" dirty="0"/>
          </a:p>
          <a:p>
            <a:r>
              <a:rPr lang="en-US" dirty="0"/>
              <a:t>We check our kids’ eyes and ears in school….what about their hearts?</a:t>
            </a:r>
          </a:p>
          <a:p>
            <a:endParaRPr lang="en-US" dirty="0"/>
          </a:p>
          <a:p>
            <a:r>
              <a:rPr lang="en-US" dirty="0"/>
              <a:t>Physical exam alone miss most heart issues that can lead to SCA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10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Brendan O’Connor &amp; JT Kuhn both had a detectable (and potentially treatable) undiagnosed heart condition – hypertrophic cardiomyopathy.  Neither one of them ever received an electrocardiogram.  Their parents desperately wish they had known to ask for one during well child visits and sports physicals.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025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decided…enough is enough.  Someone had to stand up and fight for our kids.  Texas passed Cody’s Law in 2019 – after 6 years of advocating and lobbying and 3 iterations of legislation.  We knew we had to take a shot.  We partnered with a passionate, well-connected Senator who took the lead on this legislation and made sure it got pushed through the PA Senate &amp; House.  PA became only the 2</a:t>
            </a:r>
            <a:r>
              <a:rPr lang="en-US" baseline="30000" dirty="0"/>
              <a:t>nd</a:t>
            </a:r>
            <a:r>
              <a:rPr lang="en-US" dirty="0"/>
              <a:t> state in the country to pass this type of legislation.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01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Brendan O’Connor &amp; JT Kuhn both had a detectable (and potentially treatable) undiagnosed heart condition – hypertrophic cardiomyopathy.  Neither one of them ever received an electrocardiogram.  Their parents desperately wish they had known to ask for one during well child visits and sports physicals.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286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811513" y="2057400"/>
            <a:ext cx="10515600" cy="685800"/>
          </a:xfrm>
          <a:prstGeom prst="rect">
            <a:avLst/>
          </a:prstGeom>
        </p:spPr>
        <p:txBody>
          <a:bodyPr/>
          <a:lstStyle>
            <a:lvl1pPr indent="0" algn="l">
              <a:lnSpc>
                <a:spcPct val="100000"/>
              </a:lnSpc>
              <a:spcAft>
                <a:spcPts val="600"/>
              </a:spcAft>
              <a:buNone/>
              <a:defRPr b="0" i="0">
                <a:latin typeface="Arial" panose="020B0604020202020204" pitchFamily="34" charset="0"/>
              </a:defRPr>
            </a:lvl1pPr>
            <a:lvl2pPr indent="0">
              <a:lnSpc>
                <a:spcPct val="150000"/>
              </a:lnSpc>
              <a:spcAft>
                <a:spcPts val="600"/>
              </a:spcAft>
              <a:defRPr/>
            </a:lvl2pPr>
            <a:lvl3pPr indent="0">
              <a:lnSpc>
                <a:spcPct val="150000"/>
              </a:lnSpc>
              <a:spcAft>
                <a:spcPts val="600"/>
              </a:spcAft>
              <a:defRPr/>
            </a:lvl3pPr>
            <a:lvl4pPr indent="0">
              <a:lnSpc>
                <a:spcPct val="150000"/>
              </a:lnSpc>
              <a:spcAft>
                <a:spcPts val="600"/>
              </a:spcAft>
              <a:defRPr/>
            </a:lvl4pPr>
            <a:lvl5pPr indent="0">
              <a:lnSpc>
                <a:spcPct val="15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810684" y="3048000"/>
            <a:ext cx="10515600" cy="1600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 marL="1143000" indent="-228600">
              <a:buFont typeface="Arial Black" panose="020B0A04020102020204" pitchFamily="34" charset="0"/>
              <a:buChar char="­"/>
              <a:defRPr b="0" i="0">
                <a:latin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871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3D75-0852-40A3-8DE8-014032E3E1A9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16C1C-150F-4022-87DB-B5A0E2049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795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56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73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3" r:id="rId2"/>
    <p:sldLayoutId id="2147483684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 Black" panose="020B0A04020102020204" pitchFamily="34" charset="0"/>
        <a:buChar char="&gt;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Garamond" panose="02020404030301010803" pitchFamily="18" charset="0"/>
        <a:buChar char="­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19812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29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Arial Black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parentheartwatch.org/get-involved/find-a-heart-screenin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2ahUKEwjPju25kMnZAhVBwFkKHQXIDq4QjRx6BAgAEAY&amp;url=https://www.edgehill.ac.uk/thelabel/the-label-at-liverpool-sound-city/facebook-flat-vector-logo/&amp;psig=AOvVaw0IbOk1rBe91lXan7Tvuqef&amp;ust=1519925043327991" TargetMode="External"/><Relationship Id="rId5" Type="http://schemas.openxmlformats.org/officeDocument/2006/relationships/image" Target="../media/image39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38200"/>
            <a:ext cx="10515600" cy="4038600"/>
          </a:xfrm>
        </p:spPr>
        <p:txBody>
          <a:bodyPr>
            <a:normAutofit/>
          </a:bodyPr>
          <a:lstStyle/>
          <a:p>
            <a:r>
              <a:rPr lang="en-US" sz="5400" dirty="0"/>
              <a:t>SCA Straight Talk: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Saving Our Students</a:t>
            </a:r>
            <a:br>
              <a:rPr lang="en-US" dirty="0"/>
            </a:br>
            <a:r>
              <a:rPr lang="en-US" dirty="0"/>
              <a:t>One Heart at a 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23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390927"/>
            <a:ext cx="10515600" cy="1325563"/>
          </a:xfrm>
        </p:spPr>
        <p:txBody>
          <a:bodyPr/>
          <a:lstStyle/>
          <a:p>
            <a:r>
              <a:rPr lang="en-US" dirty="0"/>
              <a:t>Heart Attack = Plumbing Issue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1026" name="Picture 2" descr="7 Ways to Fix a Clogged Kitchen Sink | Blog | 𝗗𝗲𝘁𝗼𝘂𝗿 𝗣𝗹𝘂𝗺𝗯𝗶𝗻𝗴">
            <a:extLst>
              <a:ext uri="{FF2B5EF4-FFF2-40B4-BE49-F238E27FC236}">
                <a16:creationId xmlns:a16="http://schemas.microsoft.com/office/drawing/2014/main" id="{E5C56184-94BB-4E4E-A785-2C8F1519D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52817"/>
            <a:ext cx="5638800" cy="375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807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11034" y="723900"/>
            <a:ext cx="22643592" cy="3162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Sudden Cardiac Arrest = Electrical Issue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27EDAED-251C-41ED-A693-D9020FB25461}"/>
              </a:ext>
            </a:extLst>
          </p:cNvPr>
          <p:cNvSpPr/>
          <p:nvPr/>
        </p:nvSpPr>
        <p:spPr>
          <a:xfrm>
            <a:off x="5486400" y="3256916"/>
            <a:ext cx="838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11 Different Types of Living Room Lighting Ideas">
            <a:extLst>
              <a:ext uri="{FF2B5EF4-FFF2-40B4-BE49-F238E27FC236}">
                <a16:creationId xmlns:a16="http://schemas.microsoft.com/office/drawing/2014/main" id="{3DFA0AC2-07C9-4643-BEB3-20EEB516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9" y="2103866"/>
            <a:ext cx="4825614" cy="300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CAF69-B351-4642-8778-6792E013757D}"/>
              </a:ext>
            </a:extLst>
          </p:cNvPr>
          <p:cNvSpPr txBox="1"/>
          <p:nvPr/>
        </p:nvSpPr>
        <p:spPr>
          <a:xfrm>
            <a:off x="6477001" y="2057400"/>
            <a:ext cx="5297630" cy="304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45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262942"/>
            <a:ext cx="8915400" cy="547689"/>
          </a:xfrm>
        </p:spPr>
        <p:txBody>
          <a:bodyPr/>
          <a:lstStyle/>
          <a:p>
            <a:r>
              <a:rPr lang="en-US" sz="3200" dirty="0"/>
              <a:t>Has there been a sudden cardiac arrest incident within your school?</a:t>
            </a:r>
          </a:p>
        </p:txBody>
      </p:sp>
      <p:sp>
        <p:nvSpPr>
          <p:cNvPr id="6" name="Action Button: Help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FCEB77D-4333-4083-926C-B2F417379EAB}"/>
              </a:ext>
            </a:extLst>
          </p:cNvPr>
          <p:cNvSpPr/>
          <p:nvPr/>
        </p:nvSpPr>
        <p:spPr>
          <a:xfrm rot="20752455">
            <a:off x="557468" y="418042"/>
            <a:ext cx="1406907" cy="161099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33CE121-294B-4279-958D-6EDC5830BE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4834448"/>
              </p:ext>
            </p:extLst>
          </p:nvPr>
        </p:nvGraphicFramePr>
        <p:xfrm>
          <a:off x="2819400" y="1371600"/>
          <a:ext cx="7543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4751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33400" y="2286000"/>
            <a:ext cx="11049000" cy="2743200"/>
          </a:xfrm>
        </p:spPr>
        <p:txBody>
          <a:bodyPr/>
          <a:lstStyle/>
          <a:p>
            <a:pPr marL="685800" indent="0" algn="ctr">
              <a:spcBef>
                <a:spcPts val="0"/>
              </a:spcBef>
              <a:buNone/>
            </a:pP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 </a:t>
            </a:r>
            <a:r>
              <a:rPr lang="en-US" sz="6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#1 killer </a:t>
            </a: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</a:p>
          <a:p>
            <a:pPr marL="457200" indent="0" algn="ctr">
              <a:spcBef>
                <a:spcPts val="0"/>
              </a:spcBef>
              <a:buNone/>
            </a:pP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athletes </a:t>
            </a:r>
          </a:p>
          <a:p>
            <a:pPr marL="457200" indent="0" algn="ctr">
              <a:spcBef>
                <a:spcPts val="0"/>
              </a:spcBef>
              <a:buNone/>
            </a:pP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our country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Sudden Cardiac Arrest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76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33400" y="2286000"/>
            <a:ext cx="11049000" cy="2743200"/>
          </a:xfrm>
        </p:spPr>
        <p:txBody>
          <a:bodyPr/>
          <a:lstStyle/>
          <a:p>
            <a:pPr marL="685800" indent="0" algn="ctr">
              <a:spcBef>
                <a:spcPts val="0"/>
              </a:spcBef>
              <a:buNone/>
            </a:pP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 </a:t>
            </a:r>
            <a:r>
              <a:rPr lang="en-US" sz="6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leading cause of death </a:t>
            </a: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school campuses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Sudden Cardiac Arrest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36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33400" y="2286000"/>
            <a:ext cx="11049000" cy="2743200"/>
          </a:xfrm>
        </p:spPr>
        <p:txBody>
          <a:bodyPr/>
          <a:lstStyle/>
          <a:p>
            <a:pPr marL="685800" indent="0" algn="ctr">
              <a:spcBef>
                <a:spcPts val="0"/>
              </a:spcBef>
              <a:buNone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 </a:t>
            </a:r>
          </a:p>
          <a:p>
            <a:pPr marL="685800" indent="0" algn="ctr">
              <a:spcBef>
                <a:spcPts val="0"/>
              </a:spcBef>
              <a:buNone/>
            </a:pPr>
            <a:r>
              <a:rPr lang="en-US" sz="6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#2 medical cause of death </a:t>
            </a:r>
          </a:p>
          <a:p>
            <a:pPr marL="685800" indent="0" algn="ctr">
              <a:spcBef>
                <a:spcPts val="0"/>
              </a:spcBef>
              <a:buNone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youth under 25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Sudden Cardiac Arrest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62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2286000"/>
            <a:ext cx="11201400" cy="2743200"/>
          </a:xfrm>
        </p:spPr>
        <p:txBody>
          <a:bodyPr/>
          <a:lstStyle/>
          <a:p>
            <a:pPr marL="685800" indent="0" algn="ctr">
              <a:spcBef>
                <a:spcPts val="0"/>
              </a:spcBef>
              <a:buNone/>
            </a:pP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Survival rates are less than 10%</a:t>
            </a:r>
          </a:p>
          <a:p>
            <a:pPr marL="685800" indent="0" algn="ctr">
              <a:spcBef>
                <a:spcPts val="0"/>
              </a:spcBef>
              <a:buNone/>
            </a:pPr>
            <a:r>
              <a:rPr lang="en-US" sz="5400" b="1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= 90% of SCA events lead to death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Sudden Cardiac Arrest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25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33400" y="2286000"/>
            <a:ext cx="11049000" cy="2743200"/>
          </a:xfrm>
        </p:spPr>
        <p:txBody>
          <a:bodyPr/>
          <a:lstStyle/>
          <a:p>
            <a:pPr marL="685800" indent="0" algn="ctr">
              <a:spcBef>
                <a:spcPts val="0"/>
              </a:spcBef>
              <a:buNone/>
            </a:pP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Takes the life of </a:t>
            </a:r>
          </a:p>
          <a:p>
            <a:pPr marL="685800" indent="0" algn="ctr">
              <a:spcBef>
                <a:spcPts val="0"/>
              </a:spcBef>
              <a:buNone/>
            </a:pPr>
            <a:r>
              <a:rPr lang="en-US" sz="6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child every hour of</a:t>
            </a:r>
          </a:p>
          <a:p>
            <a:pPr marL="685800" indent="0" algn="ctr">
              <a:spcBef>
                <a:spcPts val="0"/>
              </a:spcBef>
              <a:buNone/>
            </a:pPr>
            <a:r>
              <a:rPr lang="en-US" sz="6600" b="1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every day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Sudden Cardiac Arrest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9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33400" y="2286000"/>
            <a:ext cx="11049000" cy="2743200"/>
          </a:xfrm>
        </p:spPr>
        <p:txBody>
          <a:bodyPr/>
          <a:lstStyle/>
          <a:p>
            <a:pPr marL="685800" indent="0" algn="ctr">
              <a:spcBef>
                <a:spcPts val="0"/>
              </a:spcBef>
              <a:buNone/>
            </a:pP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statistic represents a </a:t>
            </a:r>
            <a:r>
              <a:rPr lang="en-US" sz="7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devastated family </a:t>
            </a:r>
            <a:endParaRPr lang="en-US" sz="66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0" algn="ctr">
              <a:spcBef>
                <a:spcPts val="0"/>
              </a:spcBef>
              <a:buNone/>
            </a:pP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left behind.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Sudden Cardiac Arrest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04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33400" y="2286000"/>
            <a:ext cx="11049000" cy="2743200"/>
          </a:xfrm>
        </p:spPr>
        <p:txBody>
          <a:bodyPr/>
          <a:lstStyle/>
          <a:p>
            <a:pPr marL="685800" indent="0" algn="ctr">
              <a:spcBef>
                <a:spcPts val="0"/>
              </a:spcBef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Ripple effect of losing a young person suddenly and without warning </a:t>
            </a:r>
          </a:p>
          <a:p>
            <a:pPr marL="685800" indent="0" algn="ctr">
              <a:spcBef>
                <a:spcPts val="0"/>
              </a:spcBef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has a </a:t>
            </a:r>
            <a:r>
              <a:rPr lang="en-US" sz="4000" b="1" dirty="0">
                <a:solidFill>
                  <a:srgbClr val="7030A0"/>
                </a:solidFill>
              </a:rPr>
              <a:t>long-lasting impact </a:t>
            </a:r>
          </a:p>
          <a:p>
            <a:pPr marL="685800" indent="0" algn="ctr">
              <a:spcBef>
                <a:spcPts val="0"/>
              </a:spcBef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on classmates &amp; friends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Sudden Cardiac Arrest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51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1524000"/>
            <a:ext cx="3886200" cy="1325563"/>
          </a:xfrm>
        </p:spPr>
        <p:txBody>
          <a:bodyPr/>
          <a:lstStyle/>
          <a:p>
            <a:r>
              <a:rPr lang="en-US" dirty="0"/>
              <a:t>A Phone Call</a:t>
            </a:r>
            <a:br>
              <a:rPr lang="en-US" dirty="0"/>
            </a:br>
            <a:r>
              <a:rPr lang="en-US" dirty="0"/>
              <a:t>Changed My Life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6" name="Picture 2" descr="Image result for cell phone with incoming call">
            <a:extLst>
              <a:ext uri="{FF2B5EF4-FFF2-40B4-BE49-F238E27FC236}">
                <a16:creationId xmlns:a16="http://schemas.microsoft.com/office/drawing/2014/main" id="{CDCC752A-CB03-4E50-98C8-B1ED60A7F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 r="33504"/>
          <a:stretch/>
        </p:blipFill>
        <p:spPr bwMode="auto">
          <a:xfrm>
            <a:off x="5928906" y="792445"/>
            <a:ext cx="5196294" cy="4363969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595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5800" y="1950244"/>
            <a:ext cx="10515600" cy="1600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Fainting or seizure, especially during or right after exercise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Fainting repeatedly or with excitement or startle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Chest pain or discomfort with exercise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Racing heart, palpitations or irregular heartbeat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&amp; Symptoms of an Underlying Heart Issue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8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199" y="1950244"/>
            <a:ext cx="10515600" cy="1600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Dizziness or lightheadedness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Excessive, unexpected fatigue during or after exercise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Excessive shortness of breath during exercise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&amp; Symptoms of an Underlying Heart Issue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6" name="Picture 5" descr="A picture containing text, calendar&#10;&#10;Description automatically generated">
            <a:extLst>
              <a:ext uri="{FF2B5EF4-FFF2-40B4-BE49-F238E27FC236}">
                <a16:creationId xmlns:a16="http://schemas.microsoft.com/office/drawing/2014/main" id="{DFFD51B1-0D75-48FA-8DFE-B57FFD2E5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333" r="2828"/>
          <a:stretch/>
        </p:blipFill>
        <p:spPr>
          <a:xfrm>
            <a:off x="9296400" y="4800600"/>
            <a:ext cx="2281898" cy="3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SCA?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7C94C1-EC6F-4D66-A8B1-23E82CE2B1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1524000"/>
            <a:ext cx="10515600" cy="1600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Hereditary Heart Conditions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Hypertrophic Cardiomyopathy - </a:t>
            </a:r>
            <a:r>
              <a:rPr lang="en-US" b="1" i="1" dirty="0">
                <a:solidFill>
                  <a:srgbClr val="FF0000"/>
                </a:solidFill>
              </a:rPr>
              <a:t>Leading cause of SCA in youth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Long QT Syndrome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Viral / Myocarditis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Coronary Artery Abnormalities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Commotio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Cortis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Energy Drinks / Medications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30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SCA?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7C94C1-EC6F-4D66-A8B1-23E82CE2B1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1524000"/>
            <a:ext cx="10515600" cy="1600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Many of the heart conditions 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that cause SCA are </a:t>
            </a:r>
          </a:p>
          <a:p>
            <a:pPr marL="0" indent="0" algn="ctr">
              <a:buNone/>
            </a:pPr>
            <a:r>
              <a:rPr lang="en-US" sz="4800" b="1" i="1" dirty="0">
                <a:solidFill>
                  <a:srgbClr val="FF0000"/>
                </a:solidFill>
              </a:rPr>
              <a:t>DETECTABLE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and </a:t>
            </a:r>
          </a:p>
          <a:p>
            <a:pPr marL="0" indent="0" algn="ctr">
              <a:buNone/>
            </a:pPr>
            <a:r>
              <a:rPr lang="en-US" sz="4800" b="1" i="1" dirty="0">
                <a:solidFill>
                  <a:srgbClr val="FF0000"/>
                </a:solidFill>
              </a:rPr>
              <a:t>TREATABLE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8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9" y="1981200"/>
            <a:ext cx="10515600" cy="1539874"/>
          </a:xfrm>
        </p:spPr>
        <p:txBody>
          <a:bodyPr/>
          <a:lstStyle/>
          <a:p>
            <a:r>
              <a:rPr lang="en-US" dirty="0"/>
              <a:t>Are You Prepared?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45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A4AF31D4-9724-4768-BA4F-5DDBBE84F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6450"/>
              </p:ext>
            </p:extLst>
          </p:nvPr>
        </p:nvGraphicFramePr>
        <p:xfrm>
          <a:off x="838200" y="609600"/>
          <a:ext cx="10058400" cy="4519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888533422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507268867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4111396446"/>
                    </a:ext>
                  </a:extLst>
                </a:gridCol>
              </a:tblGrid>
              <a:tr h="107878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C000"/>
                          </a:solidFill>
                        </a:rPr>
                        <a:t>RECOGNIZE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REACT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RESCUE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948701"/>
                  </a:ext>
                </a:extLst>
              </a:tr>
              <a:tr h="6880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Sudden Collapse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721227"/>
                  </a:ext>
                </a:extLst>
              </a:tr>
              <a:tr h="6880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Unresponsive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694086"/>
                  </a:ext>
                </a:extLst>
              </a:tr>
              <a:tr h="6880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Seizure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64508"/>
                  </a:ext>
                </a:extLst>
              </a:tr>
              <a:tr h="6880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Gasping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67644"/>
                  </a:ext>
                </a:extLst>
              </a:tr>
              <a:tr h="6880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Eyes Open / Rolling 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300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88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A31FA221-1A90-4B77-85FC-180CBA62D7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479263"/>
              </p:ext>
            </p:extLst>
          </p:nvPr>
        </p:nvGraphicFramePr>
        <p:xfrm>
          <a:off x="685800" y="685800"/>
          <a:ext cx="10134600" cy="4556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8200">
                  <a:extLst>
                    <a:ext uri="{9D8B030D-6E8A-4147-A177-3AD203B41FA5}">
                      <a16:colId xmlns:a16="http://schemas.microsoft.com/office/drawing/2014/main" val="2888533422"/>
                    </a:ext>
                  </a:extLst>
                </a:gridCol>
                <a:gridCol w="3378200">
                  <a:extLst>
                    <a:ext uri="{9D8B030D-6E8A-4147-A177-3AD203B41FA5}">
                      <a16:colId xmlns:a16="http://schemas.microsoft.com/office/drawing/2014/main" val="507268867"/>
                    </a:ext>
                  </a:extLst>
                </a:gridCol>
                <a:gridCol w="3378200">
                  <a:extLst>
                    <a:ext uri="{9D8B030D-6E8A-4147-A177-3AD203B41FA5}">
                      <a16:colId xmlns:a16="http://schemas.microsoft.com/office/drawing/2014/main" val="4111396446"/>
                    </a:ext>
                  </a:extLst>
                </a:gridCol>
              </a:tblGrid>
              <a:tr h="9967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RECOGNIZE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C000"/>
                          </a:solidFill>
                        </a:rPr>
                        <a:t>REACT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RESCUE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948701"/>
                  </a:ext>
                </a:extLst>
              </a:tr>
              <a:tr h="6170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Sudden Collapse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Call 911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721227"/>
                  </a:ext>
                </a:extLst>
              </a:tr>
              <a:tr h="6170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Unresponsive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Get the AED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694086"/>
                  </a:ext>
                </a:extLst>
              </a:tr>
              <a:tr h="109172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Seizure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Remove Clothing / Expose Chest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64508"/>
                  </a:ext>
                </a:extLst>
              </a:tr>
              <a:tr h="6170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Gasping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Clear the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67644"/>
                  </a:ext>
                </a:extLst>
              </a:tr>
              <a:tr h="6170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Eyes Open / Rolling 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300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915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E0934C6-9DDE-47BA-8F77-E14CC54DA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500577"/>
              </p:ext>
            </p:extLst>
          </p:nvPr>
        </p:nvGraphicFramePr>
        <p:xfrm>
          <a:off x="685800" y="685801"/>
          <a:ext cx="9906000" cy="464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2888533422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507268867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4111396446"/>
                    </a:ext>
                  </a:extLst>
                </a:gridCol>
              </a:tblGrid>
              <a:tr h="9803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RECOGNIZE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REACT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C000"/>
                          </a:solidFill>
                        </a:rPr>
                        <a:t>RESCUE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948701"/>
                  </a:ext>
                </a:extLst>
              </a:tr>
              <a:tr h="7733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Sudden Collapse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Call 911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Begin CPR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721227"/>
                  </a:ext>
                </a:extLst>
              </a:tr>
              <a:tr h="60690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Unresponsive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Get the AED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Open AED / Apply Pads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694086"/>
                  </a:ext>
                </a:extLst>
              </a:tr>
              <a:tr h="107375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Seizure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Remove Clothing / Expose Chest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Follow AED Commands – Rhythm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64508"/>
                  </a:ext>
                </a:extLst>
              </a:tr>
              <a:tr h="60690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Gasping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Clear the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Shock if Advised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67644"/>
                  </a:ext>
                </a:extLst>
              </a:tr>
              <a:tr h="60690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Eyes Open / Rolling 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Resume CPR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300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610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44321" y="4419600"/>
            <a:ext cx="5914768" cy="3556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62160"/>
            <a:ext cx="10515600" cy="1325563"/>
          </a:xfrm>
        </p:spPr>
        <p:txBody>
          <a:bodyPr/>
          <a:lstStyle/>
          <a:p>
            <a:r>
              <a:rPr lang="en-US" dirty="0"/>
              <a:t>What does SCA look like?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4098" name="Picture 2" descr="Claire Crawford, 17, suffered cardiac arrest during a volleyball game.">
            <a:extLst>
              <a:ext uri="{FF2B5EF4-FFF2-40B4-BE49-F238E27FC236}">
                <a16:creationId xmlns:a16="http://schemas.microsoft.com/office/drawing/2014/main" id="{D0CF750B-7734-435E-9BE8-6766C4673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6853237" cy="385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020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05000" y="2133600"/>
            <a:ext cx="8382000" cy="1600200"/>
          </a:xfrm>
        </p:spPr>
        <p:txBody>
          <a:bodyPr/>
          <a:lstStyle/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1. Heart Screenings</a:t>
            </a:r>
          </a:p>
          <a:p>
            <a:pPr marL="457200" lvl="1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2. Cardiac Emergency Response Plans (CERP)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Saving Our Kids – </a:t>
            </a:r>
            <a:br>
              <a:rPr lang="en-US" dirty="0"/>
            </a:br>
            <a:r>
              <a:rPr lang="en-US" dirty="0"/>
              <a:t>One Heart at a Time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82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Peyton Walker</a:t>
            </a:r>
            <a:br>
              <a:rPr lang="en-US" sz="3400" b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3400" b="1" i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800" b="1" i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December 19, 1993 – November 2, 2013</a:t>
            </a:r>
            <a:endParaRPr lang="en-US" sz="3400" b="1" i="1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Content Placeholder 3" descr="A person sitting in front of a building&#10;&#10;Description generated with high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r="39278" b="-2"/>
          <a:stretch/>
        </p:blipFill>
        <p:spPr>
          <a:xfrm>
            <a:off x="317635" y="321733"/>
            <a:ext cx="3568565" cy="53304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D7208ABB-453B-47CA-A7F8-36474AC88E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 r="2" b="37451"/>
          <a:stretch/>
        </p:blipFill>
        <p:spPr>
          <a:xfrm>
            <a:off x="4297901" y="321733"/>
            <a:ext cx="7217085" cy="300818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11396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1866900"/>
            <a:ext cx="10515600" cy="3124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Up to 90% of underlying heart issues are missed when using 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</a:rPr>
              <a:t>only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the physical exam &amp; family history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Most heart conditions that can lead to SCA are </a:t>
            </a:r>
            <a:r>
              <a:rPr lang="en-US" i="1" dirty="0">
                <a:solidFill>
                  <a:srgbClr val="FF0000"/>
                </a:solidFill>
              </a:rPr>
              <a:t>NOT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detectable by listening to the heart with a stethoscope during a routine physical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Often, youth don’t report or recognize symptoms of a potential heart condition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missing?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7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1BE8D2B-0C11-430D-8845-EC85E316CC13}"/>
              </a:ext>
            </a:extLst>
          </p:cNvPr>
          <p:cNvSpPr txBox="1">
            <a:spLocks/>
          </p:cNvSpPr>
          <p:nvPr/>
        </p:nvSpPr>
        <p:spPr>
          <a:xfrm>
            <a:off x="1371600" y="4319744"/>
            <a:ext cx="8991277" cy="63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Arial Black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Sports Physicals Are Failing Our Kids</a:t>
            </a:r>
          </a:p>
        </p:txBody>
      </p:sp>
      <p:pic>
        <p:nvPicPr>
          <p:cNvPr id="7" name="Content Placeholder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2C73DED0-67EE-47DB-9792-A5DAD9150A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" r="833" b="20725"/>
          <a:stretch/>
        </p:blipFill>
        <p:spPr>
          <a:xfrm>
            <a:off x="810684" y="339424"/>
            <a:ext cx="10337780" cy="39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29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57400" y="1712598"/>
            <a:ext cx="7891526" cy="2819400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Adding an </a:t>
            </a:r>
            <a:r>
              <a:rPr lang="en-US" sz="3200" b="1" dirty="0">
                <a:solidFill>
                  <a:srgbClr val="7030A0"/>
                </a:solidFill>
              </a:rPr>
              <a:t>Electrocardiogram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to the pre-participation physical evaluation (PPE) will identify most heart conditions that can lead to SCA and prevent disabilities and sudden death in youth.</a:t>
            </a:r>
          </a:p>
          <a:p>
            <a:pPr algn="r"/>
            <a:endParaRPr lang="en-US" sz="18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Youth Heart Screenings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6" name="Picture 5" descr="A picture containing text, calendar&#10;&#10;Description automatically generated">
            <a:extLst>
              <a:ext uri="{FF2B5EF4-FFF2-40B4-BE49-F238E27FC236}">
                <a16:creationId xmlns:a16="http://schemas.microsoft.com/office/drawing/2014/main" id="{879A5AEA-9CDF-4042-B72C-4B444D1B5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333" r="2828"/>
          <a:stretch/>
        </p:blipFill>
        <p:spPr>
          <a:xfrm>
            <a:off x="8001000" y="4419600"/>
            <a:ext cx="2281898" cy="3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9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3048" y="2377109"/>
            <a:ext cx="10515600" cy="1325563"/>
          </a:xfrm>
        </p:spPr>
        <p:txBody>
          <a:bodyPr/>
          <a:lstStyle/>
          <a:p>
            <a:r>
              <a:rPr lang="en-US" dirty="0"/>
              <a:t>POLLING QUESTION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24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11513" y="2057400"/>
            <a:ext cx="10515600" cy="3124200"/>
          </a:xfrm>
        </p:spPr>
        <p:txBody>
          <a:bodyPr/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 electrocardiogram (ECG / EKG) is a quick, painless noninvasive test that measures and records a moment in time of the heart’s electrical activity.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 EKG provides information about the structure, function rate and rhythm of the heart.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Youth Heart Screenings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3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38400" y="2229356"/>
            <a:ext cx="6705600" cy="1177342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An EKG can help to identify up to </a:t>
            </a:r>
            <a:r>
              <a:rPr lang="en-US" sz="4000" b="1" dirty="0">
                <a:solidFill>
                  <a:srgbClr val="7030A0"/>
                </a:solidFill>
              </a:rPr>
              <a:t>two-thirds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of heart conditions that lead to SCA.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add an electrocardiogram?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86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62200" y="2263140"/>
            <a:ext cx="7646687" cy="6858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We check their eyes &amp; ears….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…we make sure they have protective gear for sports…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…we check for hernias…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…and test for concussion symptoms…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..but we don’t check their </a:t>
            </a:r>
            <a:r>
              <a:rPr lang="en-US" dirty="0">
                <a:solidFill>
                  <a:srgbClr val="FF0000"/>
                </a:solidFill>
              </a:rPr>
              <a:t>hearts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i="1" u="sng" dirty="0"/>
              <a:t>Aren’t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We Checking Kids’ Hearts?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3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0684" y="2179637"/>
            <a:ext cx="10515600" cy="1325563"/>
          </a:xfrm>
        </p:spPr>
        <p:txBody>
          <a:bodyPr/>
          <a:lstStyle/>
          <a:p>
            <a:r>
              <a:rPr lang="en-US" dirty="0"/>
              <a:t>We </a:t>
            </a:r>
            <a:r>
              <a:rPr lang="en-US" i="1" u="sng" dirty="0"/>
              <a:t>have</a:t>
            </a:r>
            <a:r>
              <a:rPr lang="en-US" dirty="0"/>
              <a:t> to do better.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18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Peyton’s Law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6E136B-85B5-4FEE-8D87-034954141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C5C9F0-AAD0-4354-A48E-556F76CBC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202146-D38A-4125-939C-166F3AD4A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53175C-16F1-4ABA-BABA-1E7971968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72E835-50B3-4DB1-B9D3-68A2D351E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B72CDAF0-6BB1-449C-BDFA-584FC4266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1267428"/>
            <a:ext cx="3252903" cy="43372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A80714-B393-4FCB-811A-2268DC4C3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527510E9-9F27-4896-9265-C56BA762A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4" y="3826903"/>
            <a:ext cx="3122143" cy="2341607"/>
          </a:xfrm>
          <a:prstGeom prst="rect">
            <a:avLst/>
          </a:prstGeom>
        </p:spPr>
      </p:pic>
      <p:pic>
        <p:nvPicPr>
          <p:cNvPr id="16" name="Picture 15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A8589166-EF8A-426F-B708-BA1EF130EA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30" y="4138030"/>
            <a:ext cx="3305526" cy="16775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925CA2-EC36-484C-95E8-42E8C9C93EAD}"/>
              </a:ext>
            </a:extLst>
          </p:cNvPr>
          <p:cNvSpPr txBox="1"/>
          <p:nvPr/>
        </p:nvSpPr>
        <p:spPr>
          <a:xfrm>
            <a:off x="914847" y="673870"/>
            <a:ext cx="257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Peyton’s Law</a:t>
            </a:r>
          </a:p>
        </p:txBody>
      </p:sp>
      <p:pic>
        <p:nvPicPr>
          <p:cNvPr id="19" name="Picture 18" descr="A group of people in a room&#10;&#10;Description automatically generated">
            <a:extLst>
              <a:ext uri="{FF2B5EF4-FFF2-40B4-BE49-F238E27FC236}">
                <a16:creationId xmlns:a16="http://schemas.microsoft.com/office/drawing/2014/main" id="{7D56BBA2-142F-4FD2-B51E-E04FAC6CFF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1" y="642810"/>
            <a:ext cx="3185008" cy="2388756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8A50208-4748-402A-8728-22D54CAE7D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2109" y="1304456"/>
            <a:ext cx="3372178" cy="685800"/>
          </a:xfrm>
        </p:spPr>
        <p:txBody>
          <a:bodyPr/>
          <a:lstStyle/>
          <a:p>
            <a:pPr algn="ctr"/>
            <a:r>
              <a:rPr lang="en-US" sz="1900" dirty="0">
                <a:solidFill>
                  <a:schemeClr val="accent1">
                    <a:lumMod val="50000"/>
                  </a:schemeClr>
                </a:solidFill>
              </a:rPr>
              <a:t>Cardiac Screening Legislation</a:t>
            </a:r>
          </a:p>
          <a:p>
            <a:r>
              <a:rPr lang="en-US" sz="1900" dirty="0">
                <a:solidFill>
                  <a:schemeClr val="accent1">
                    <a:lumMod val="50000"/>
                  </a:schemeClr>
                </a:solidFill>
              </a:rPr>
              <a:t>Introduced August 2019</a:t>
            </a:r>
          </a:p>
          <a:p>
            <a:r>
              <a:rPr lang="en-US" sz="1900" dirty="0">
                <a:solidFill>
                  <a:schemeClr val="accent1">
                    <a:lumMod val="50000"/>
                  </a:schemeClr>
                </a:solidFill>
              </a:rPr>
              <a:t>Signed into Law July 2020</a:t>
            </a:r>
          </a:p>
        </p:txBody>
      </p:sp>
    </p:spTree>
    <p:extLst>
      <p:ext uri="{BB962C8B-B14F-4D97-AF65-F5344CB8AC3E}">
        <p14:creationId xmlns:p14="http://schemas.microsoft.com/office/powerpoint/2010/main" val="2696752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38199" y="1384610"/>
            <a:ext cx="10515600" cy="6858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Using the Preparticipation Physical Evaluation (PPE) Form as an Information Tool for Parents &amp; Students: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00200" y="2628900"/>
            <a:ext cx="8796275" cy="1600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Include information about Sudden Cardiac Arrest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Definition and review of signs/symptoms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Risks of playing with symptoms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Requires that students exhibiting symptoms be pulled from sports until cleared to return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Educate parents &amp; students about the benefits of adding an electrocardiogram to sports physicals</a:t>
            </a:r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Lifesaving Legislation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5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"/>
          <a:stretch/>
        </p:blipFill>
        <p:spPr>
          <a:xfrm>
            <a:off x="228600" y="152400"/>
            <a:ext cx="8943634" cy="520450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848600" y="152400"/>
            <a:ext cx="3819144" cy="5204508"/>
          </a:xfrm>
          <a:prstGeom prst="rect">
            <a:avLst/>
          </a:prstGeom>
          <a:solidFill>
            <a:srgbClr val="5D2884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dirty="0">
                <a:solidFill>
                  <a:srgbClr val="FFFFFF"/>
                </a:solidFill>
              </a:rPr>
              <a:t>“What we do for ourselves dies with us.</a:t>
            </a:r>
          </a:p>
          <a:p>
            <a:pPr marL="2032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endParaRPr lang="en-US" b="1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dirty="0">
                <a:solidFill>
                  <a:srgbClr val="FFFFFF"/>
                </a:solidFill>
              </a:rPr>
              <a:t>What we do for others and the world remains and is immortal.” </a:t>
            </a:r>
          </a:p>
          <a:p>
            <a:pPr marL="0" indent="0" algn="r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dirty="0">
                <a:solidFill>
                  <a:srgbClr val="FFFFFF"/>
                </a:solidFill>
              </a:rPr>
              <a:t>- </a:t>
            </a:r>
            <a:r>
              <a:rPr lang="en-US" sz="2000" b="1" i="1" dirty="0">
                <a:solidFill>
                  <a:srgbClr val="FFFFFF"/>
                </a:solidFill>
              </a:rPr>
              <a:t>Albert Pines</a:t>
            </a:r>
            <a:endParaRPr lang="en-US" b="1" i="1" dirty="0">
              <a:solidFill>
                <a:srgbClr val="FFFFFF"/>
              </a:solidFill>
            </a:endParaRPr>
          </a:p>
          <a:p>
            <a:pPr marL="2032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42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Education can be lifesaving.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29754" y="3082033"/>
            <a:ext cx="9824046" cy="1600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Families now know to ask for an EKG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 EKG is not mandatory – optional &amp; paid for by the family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Covered by insurance when using the proper ICD-10 codes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is Power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064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05000" y="1294888"/>
            <a:ext cx="8382000" cy="6858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Current &amp; Pending Cardiac Screening Legislation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48000" y="1980688"/>
            <a:ext cx="8001000" cy="1600200"/>
          </a:xfrm>
        </p:spPr>
        <p:txBody>
          <a:bodyPr numCol="2"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California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Indiana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Minnesota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North Carolina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New York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Ohio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South Carolina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Tennessee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Wisconsin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Sweeping Across the 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7045BE5-3452-437F-8BB0-6F935EF6AD84}"/>
              </a:ext>
            </a:extLst>
          </p:cNvPr>
          <p:cNvSpPr txBox="1">
            <a:spLocks/>
          </p:cNvSpPr>
          <p:nvPr/>
        </p:nvSpPr>
        <p:spPr>
          <a:xfrm>
            <a:off x="3352800" y="4863859"/>
            <a:ext cx="8915400" cy="685800"/>
          </a:xfrm>
          <a:prstGeom prst="rect">
            <a:avLst/>
          </a:prstGeom>
        </p:spPr>
        <p:txBody>
          <a:bodyPr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600"/>
              </a:spcAft>
              <a:buFont typeface="Arial Black" panose="020B0A04020102020204" pitchFamily="34" charset="0"/>
              <a:buChar char="&gt;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600"/>
              </a:spcAft>
              <a:buFont typeface="Garamond" panose="02020404030301010803" pitchFamily="18" charset="0"/>
              <a:buChar char="­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Passed In Texas and Pennsylvania</a:t>
            </a:r>
          </a:p>
        </p:txBody>
      </p:sp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CD892C93-DC6E-43BB-BDCA-E313872E5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7000" y="47244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1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add an electrocardiogram?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0F57386D-5F70-4C89-9FAC-D57E3C57F8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26" t="24231" r="17949" b="10436"/>
          <a:stretch/>
        </p:blipFill>
        <p:spPr>
          <a:xfrm rot="21249663">
            <a:off x="297925" y="1771315"/>
            <a:ext cx="5451573" cy="31389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D4477C-344B-4957-BB69-0D5517506D0F}"/>
              </a:ext>
            </a:extLst>
          </p:cNvPr>
          <p:cNvSpPr/>
          <p:nvPr/>
        </p:nvSpPr>
        <p:spPr>
          <a:xfrm rot="21253848">
            <a:off x="3739400" y="2295240"/>
            <a:ext cx="2034599" cy="2510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A79428-839B-4CA0-99FA-84821E66F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2117155"/>
            <a:ext cx="4523730" cy="24472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“Had Brendan been tested, he would be with us today.  He would be with us today…”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- Terry O’Connor, mother of 22-year old Brendan O’Connor who died of an undiagnosed heart condition while practicing lacrosse with his brother.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55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add an electrocardiogram?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E9F757-643F-46E5-ADB2-CE0B46CCC8FF}"/>
              </a:ext>
            </a:extLst>
          </p:cNvPr>
          <p:cNvPicPr/>
          <p:nvPr/>
        </p:nvPicPr>
        <p:blipFill rotWithShape="1">
          <a:blip r:embed="rId4"/>
          <a:srcRect l="14317" t="14941" r="18590" b="7558"/>
          <a:stretch/>
        </p:blipFill>
        <p:spPr bwMode="auto">
          <a:xfrm rot="454813">
            <a:off x="5843045" y="1480624"/>
            <a:ext cx="5694766" cy="3473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C742EF-24BD-4B89-BCB4-807986B489B2}"/>
              </a:ext>
            </a:extLst>
          </p:cNvPr>
          <p:cNvSpPr/>
          <p:nvPr/>
        </p:nvSpPr>
        <p:spPr>
          <a:xfrm rot="481102">
            <a:off x="9927048" y="2778028"/>
            <a:ext cx="1396050" cy="2458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A79428-839B-4CA0-99FA-84821E66F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3400" y="2438400"/>
            <a:ext cx="5194178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“If we had him tested - JT might still be playing as a Bulldog as opposed to playing for Heaven’s basketball team.”  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Jennifer Kuhn, mother of JT, who died of an undiagnosed heart condition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052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591" y="1828800"/>
            <a:ext cx="3386091" cy="1895760"/>
          </a:xfrm>
        </p:spPr>
        <p:txBody>
          <a:bodyPr anchor="b">
            <a:normAutofit fontScale="90000"/>
          </a:bodyPr>
          <a:lstStyle/>
          <a:p>
            <a:r>
              <a:rPr lang="en-US" b="1" dirty="0"/>
              <a:t>Wiz </a:t>
            </a:r>
            <a:br>
              <a:rPr lang="en-US" b="1" dirty="0"/>
            </a:br>
            <a:r>
              <a:rPr lang="en-US" b="1" dirty="0"/>
              <a:t>is </a:t>
            </a:r>
            <a:br>
              <a:rPr lang="en-US" b="1" dirty="0"/>
            </a:br>
            <a:r>
              <a:rPr lang="en-US" b="1" dirty="0"/>
              <a:t>Why</a:t>
            </a:r>
          </a:p>
        </p:txBody>
      </p:sp>
      <p:pic>
        <p:nvPicPr>
          <p:cNvPr id="6" name="Picture 5" descr="A person holding a football ball on a field&#10;&#10;Description generated with very high confidence">
            <a:extLst>
              <a:ext uri="{FF2B5EF4-FFF2-40B4-BE49-F238E27FC236}">
                <a16:creationId xmlns:a16="http://schemas.microsoft.com/office/drawing/2014/main" id="{26184475-4B66-4744-AC8D-F474665D3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" r="-1" b="2575"/>
          <a:stretch/>
        </p:blipFill>
        <p:spPr>
          <a:xfrm>
            <a:off x="2057400" y="152400"/>
            <a:ext cx="3809980" cy="5636588"/>
          </a:xfrm>
          <a:prstGeom prst="rect">
            <a:avLst/>
          </a:prstGeom>
          <a:effectLst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437C99-55B3-4E8E-A1EE-9C943FB84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53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37224"/>
            <a:ext cx="3651467" cy="167660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Sam </a:t>
            </a:r>
            <a:br>
              <a:rPr lang="en-US" b="1" dirty="0"/>
            </a:br>
            <a:r>
              <a:rPr lang="en-US" b="1" dirty="0"/>
              <a:t>is </a:t>
            </a:r>
            <a:br>
              <a:rPr lang="en-US" b="1" dirty="0"/>
            </a:br>
            <a:r>
              <a:rPr lang="en-US" b="1" dirty="0"/>
              <a:t>Why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6" b="1"/>
          <a:stretch/>
        </p:blipFill>
        <p:spPr>
          <a:xfrm>
            <a:off x="5161751" y="34636"/>
            <a:ext cx="6257544" cy="568178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06811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Heart Screenings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11" name="Picture 10" descr="A person sitting on a table&#10;&#10;Description automatically generated">
            <a:extLst>
              <a:ext uri="{FF2B5EF4-FFF2-40B4-BE49-F238E27FC236}">
                <a16:creationId xmlns:a16="http://schemas.microsoft.com/office/drawing/2014/main" id="{C2446728-C5F5-4125-B745-7D8912356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444" y="1447800"/>
            <a:ext cx="4799512" cy="3199675"/>
          </a:xfrm>
          <a:prstGeom prst="rect">
            <a:avLst/>
          </a:prstGeom>
        </p:spPr>
      </p:pic>
      <p:pic>
        <p:nvPicPr>
          <p:cNvPr id="13" name="Picture 12" descr="A picture containing person, child, child, young&#10;&#10;Description automatically generated">
            <a:extLst>
              <a:ext uri="{FF2B5EF4-FFF2-40B4-BE49-F238E27FC236}">
                <a16:creationId xmlns:a16="http://schemas.microsoft.com/office/drawing/2014/main" id="{14B3788A-F325-4D3D-99D1-EDCCF926C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141" y="1516330"/>
            <a:ext cx="2387059" cy="3199675"/>
          </a:xfrm>
          <a:prstGeom prst="rect">
            <a:avLst/>
          </a:prstGeom>
        </p:spPr>
      </p:pic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F899B37B-BE53-4225-8A2A-A5EC5022DA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15" t="6479" r="6184"/>
          <a:stretch/>
        </p:blipFill>
        <p:spPr>
          <a:xfrm>
            <a:off x="304800" y="1295400"/>
            <a:ext cx="3657600" cy="342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279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Heart Screenings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B7FC686-32A7-44DC-8429-A8392AFD1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2667000"/>
            <a:ext cx="3886200" cy="2590800"/>
          </a:xfrm>
          <a:prstGeom prst="rect">
            <a:avLst/>
          </a:prstGeom>
        </p:spPr>
      </p:pic>
      <p:pic>
        <p:nvPicPr>
          <p:cNvPr id="8" name="Picture 7" descr="A picture containing person, child, child, young&#10;&#10;Description automatically generated">
            <a:extLst>
              <a:ext uri="{FF2B5EF4-FFF2-40B4-BE49-F238E27FC236}">
                <a16:creationId xmlns:a16="http://schemas.microsoft.com/office/drawing/2014/main" id="{5A3251E9-CB46-4A23-AEBE-8F123577C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29036" y="1849826"/>
            <a:ext cx="3952802" cy="2964602"/>
          </a:xfrm>
          <a:prstGeom prst="rect">
            <a:avLst/>
          </a:prstGeom>
        </p:spPr>
      </p:pic>
      <p:pic>
        <p:nvPicPr>
          <p:cNvPr id="10" name="Picture 9" descr="A picture containing person, sport, bench, table&#10;&#10;Description automatically generated">
            <a:extLst>
              <a:ext uri="{FF2B5EF4-FFF2-40B4-BE49-F238E27FC236}">
                <a16:creationId xmlns:a16="http://schemas.microsoft.com/office/drawing/2014/main" id="{885FB863-F534-488A-9BCB-1CB1B0F94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074" y="1331969"/>
            <a:ext cx="4038600" cy="227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32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90600" y="2750344"/>
            <a:ext cx="10515600" cy="1600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Parent Heart Watch </a:t>
            </a:r>
          </a:p>
          <a:p>
            <a:pPr lvl="1"/>
            <a:r>
              <a:rPr lang="en-US" dirty="0">
                <a:hlinkClick r:id="rId3"/>
              </a:rPr>
              <a:t>https://parentheartwatch.org/get-involved/find-a-heart-screening/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 Youth Heart Screening Near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394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05000" y="2133600"/>
            <a:ext cx="7924800" cy="1600200"/>
          </a:xfrm>
        </p:spPr>
        <p:txBody>
          <a:bodyPr/>
          <a:lstStyle/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1. Enhancing physicals to include Heart Screenings</a:t>
            </a:r>
          </a:p>
          <a:p>
            <a:pPr marL="457200" lvl="1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2. Cardiac Emergency Response Plans (CERP)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Saving Our Kids – </a:t>
            </a:r>
            <a:br>
              <a:rPr lang="en-US" dirty="0"/>
            </a:br>
            <a:r>
              <a:rPr lang="en-US" dirty="0"/>
              <a:t>One Heart at a Time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6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" y="2362200"/>
            <a:ext cx="10515600" cy="685800"/>
          </a:xfrm>
        </p:spPr>
        <p:txBody>
          <a:bodyPr/>
          <a:lstStyle/>
          <a:p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Our Mission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76400" y="3276600"/>
            <a:ext cx="75438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Increasing awareness and survival rates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of Sudden Cardiac Arrest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06809549-C9D1-42C1-B57B-004CBD262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11" y="404581"/>
            <a:ext cx="5021777" cy="135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16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1" y="191203"/>
            <a:ext cx="9525001" cy="1325563"/>
          </a:xfrm>
        </p:spPr>
        <p:txBody>
          <a:bodyPr/>
          <a:lstStyle/>
          <a:p>
            <a:r>
              <a:rPr lang="en-US" sz="3200" dirty="0"/>
              <a:t>Do you have a Cardiac Emergency Response Plan in place at your school?</a:t>
            </a:r>
          </a:p>
        </p:txBody>
      </p:sp>
      <p:sp>
        <p:nvSpPr>
          <p:cNvPr id="6" name="Action Button: Help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F51ECB4-F3EF-460E-96BD-F1DAE8EE19DE}"/>
              </a:ext>
            </a:extLst>
          </p:cNvPr>
          <p:cNvSpPr/>
          <p:nvPr/>
        </p:nvSpPr>
        <p:spPr>
          <a:xfrm rot="20752455">
            <a:off x="561659" y="312533"/>
            <a:ext cx="1499399" cy="166629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F5F7F25-42B5-416C-A499-94AD8713D8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6570139"/>
              </p:ext>
            </p:extLst>
          </p:nvPr>
        </p:nvGraphicFramePr>
        <p:xfrm>
          <a:off x="2667000" y="1295400"/>
          <a:ext cx="7848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39704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SCA is the </a:t>
            </a:r>
            <a:r>
              <a:rPr lang="en-US" sz="3200" b="1" dirty="0">
                <a:solidFill>
                  <a:srgbClr val="7030A0"/>
                </a:solidFill>
              </a:rPr>
              <a:t>leading cause of death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on school campuses.</a:t>
            </a:r>
          </a:p>
          <a:p>
            <a:pPr algn="ctr"/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121443" y="3886200"/>
            <a:ext cx="8505261" cy="160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Yet, many schools do </a:t>
            </a:r>
            <a:r>
              <a:rPr lang="en-US" i="1" u="sng" dirty="0">
                <a:solidFill>
                  <a:schemeClr val="accent1">
                    <a:lumMod val="50000"/>
                  </a:schemeClr>
                </a:solidFill>
              </a:rPr>
              <a:t>NOT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have a CERP in place and do not practice cardiac response drills.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2688545-FDE7-4423-BA89-ECF66965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Go Back….</a:t>
            </a:r>
          </a:p>
        </p:txBody>
      </p:sp>
    </p:spTree>
    <p:extLst>
      <p:ext uri="{BB962C8B-B14F-4D97-AF65-F5344CB8AC3E}">
        <p14:creationId xmlns:p14="http://schemas.microsoft.com/office/powerpoint/2010/main" val="37663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57400" y="3640429"/>
            <a:ext cx="10025125" cy="1312571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We’re going to give you some help!</a:t>
            </a:r>
          </a:p>
          <a:p>
            <a:pPr algn="ctr"/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2688545-FDE7-4423-BA89-ECF66965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14726" y="-1773237"/>
            <a:ext cx="13723189" cy="233015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ustomers Like the Easy Button: Use it to Increase Sales | Digital Dealer">
            <a:extLst>
              <a:ext uri="{FF2B5EF4-FFF2-40B4-BE49-F238E27FC236}">
                <a16:creationId xmlns:a16="http://schemas.microsoft.com/office/drawing/2014/main" id="{B7583546-F813-4D7F-8935-1D83F7D1D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468">
            <a:off x="304800" y="766763"/>
            <a:ext cx="5324474" cy="26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9620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14400" y="1371600"/>
            <a:ext cx="10515600" cy="1600200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Automated External Defibrillator (AED) Inventory / Assessment</a:t>
            </a:r>
          </a:p>
          <a:p>
            <a:pPr marL="514350" indent="-514350">
              <a:buFont typeface="+mj-lt"/>
              <a:buAutoNum type="arabicParenR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Cardiac Emergency Response Team</a:t>
            </a:r>
          </a:p>
          <a:p>
            <a:pPr marL="514350" indent="-514350">
              <a:buFont typeface="+mj-lt"/>
              <a:buAutoNum type="arabicParenR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Cardiac Emergency Response Plan</a:t>
            </a:r>
          </a:p>
          <a:p>
            <a:pPr marL="514350" indent="-514350">
              <a:buFont typeface="+mj-lt"/>
              <a:buAutoNum type="arabicParenR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Training</a:t>
            </a:r>
          </a:p>
          <a:p>
            <a:pPr marL="514350" indent="-514350">
              <a:buFont typeface="+mj-lt"/>
              <a:buAutoNum type="arabicParenR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Cardiac Emergency Response Drills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CERP Components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6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1752600"/>
            <a:ext cx="10515600" cy="1600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 placement of the AED makes it </a:t>
            </a:r>
            <a:r>
              <a:rPr lang="en-US" b="1" dirty="0">
                <a:solidFill>
                  <a:srgbClr val="7030A0"/>
                </a:solidFill>
              </a:rPr>
              <a:t>accessible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from any part of the building or campus within 2-3 minutes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AEDs have clear signage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 AED is checked for performance readiness monthly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1) AED Assessment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0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14400" y="76200"/>
            <a:ext cx="10515600" cy="1600200"/>
          </a:xfrm>
        </p:spPr>
        <p:txBody>
          <a:bodyPr/>
          <a:lstStyle/>
          <a:p>
            <a:pPr marL="685800" indent="0">
              <a:spcBef>
                <a:spcPts val="0"/>
              </a:spcBef>
              <a:buNone/>
            </a:pPr>
            <a:r>
              <a:rPr lang="en-US" sz="3600" b="1" dirty="0">
                <a:solidFill>
                  <a:srgbClr val="5F298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AED Announcements At All Events:</a:t>
            </a:r>
          </a:p>
          <a:p>
            <a:pPr marL="685800" indent="0">
              <a:spcBef>
                <a:spcPts val="0"/>
              </a:spcBef>
              <a:buNone/>
            </a:pP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/>
              <a:t>“Ladies and Gentlemen….Sudden Cardiac Arrest is the </a:t>
            </a:r>
            <a:r>
              <a:rPr lang="en-US" sz="2400" b="1" dirty="0"/>
              <a:t>leading killer of student-athletes</a:t>
            </a:r>
            <a:r>
              <a:rPr lang="en-US" sz="2400" dirty="0"/>
              <a:t> in the US each year. </a:t>
            </a:r>
          </a:p>
          <a:p>
            <a:pPr marL="0" indent="0">
              <a:buNone/>
            </a:pPr>
            <a:r>
              <a:rPr lang="en-US" sz="2400" dirty="0"/>
              <a:t>District III and The Peyton Walker Foundation have partnered to make Sudden Cardiac Arrest awareness a top priority again this year. </a:t>
            </a:r>
          </a:p>
          <a:p>
            <a:pPr marL="0" indent="0">
              <a:buNone/>
            </a:pPr>
            <a:r>
              <a:rPr lang="en-US" sz="2400" dirty="0"/>
              <a:t>We ask your attention to the following:</a:t>
            </a:r>
          </a:p>
          <a:p>
            <a:pPr marL="0" indent="0">
              <a:buNone/>
            </a:pPr>
            <a:r>
              <a:rPr lang="en-US" sz="2400" dirty="0"/>
              <a:t> </a:t>
            </a:r>
            <a:r>
              <a:rPr lang="en-US" sz="2400" b="1" dirty="0"/>
              <a:t>In the event of a cardiac emergency, the nearest AED / Defibrillator is located at ______________________. </a:t>
            </a:r>
            <a:r>
              <a:rPr lang="en-US" sz="2400" b="1" i="1" dirty="0"/>
              <a:t>(Schools fill in their location information)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Thank you for your attention to this important matter.”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16A82-491E-431B-B0EB-282306A096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3" r="3527" b="30141"/>
          <a:stretch/>
        </p:blipFill>
        <p:spPr>
          <a:xfrm>
            <a:off x="9601200" y="4038600"/>
            <a:ext cx="22098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6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2514600"/>
            <a:ext cx="10515600" cy="1600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 CPR-AED site coordinator is identified who oversees the program and training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Assemble a team of 5-10 people (~10% of staff)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2) Cardiac Emergency </a:t>
            </a:r>
            <a:br>
              <a:rPr lang="en-US" dirty="0"/>
            </a:br>
            <a:r>
              <a:rPr lang="en-US" dirty="0"/>
              <a:t>Response Team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2057400"/>
            <a:ext cx="10515600" cy="1600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Create a written CERP plan that is reviewed annually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Develop an active crisis communication plan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Notify local EMS of your CPR/AED program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Share CERP plan with extracurricular activities, community groups, summer programs – anyone who uses the campus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3) Cardiac Emergency </a:t>
            </a:r>
            <a:br>
              <a:rPr lang="en-US" dirty="0"/>
            </a:br>
            <a:r>
              <a:rPr lang="en-US" dirty="0"/>
              <a:t>Response Plan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3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5800" y="1669092"/>
            <a:ext cx="10515600" cy="1600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Organize and host CPR-AED training for the response team; refresh skills annually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Ensure </a:t>
            </a:r>
            <a:r>
              <a:rPr lang="en-US" b="1" dirty="0">
                <a:solidFill>
                  <a:srgbClr val="7030A0"/>
                </a:solidFill>
              </a:rPr>
              <a:t>all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faculty and staff know where the AEDs are located and how to access them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Review warning signs, recognition and CERP with entire faculty annually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4) Training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399" y="731837"/>
            <a:ext cx="8915400" cy="1325563"/>
          </a:xfrm>
        </p:spPr>
        <p:txBody>
          <a:bodyPr/>
          <a:lstStyle/>
          <a:p>
            <a:r>
              <a:rPr lang="en-US" sz="3200" dirty="0"/>
              <a:t>Does your school offer CPR &amp; AED education and training for students?</a:t>
            </a:r>
          </a:p>
        </p:txBody>
      </p:sp>
      <p:sp>
        <p:nvSpPr>
          <p:cNvPr id="6" name="Action Button: Help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F51ECB4-F3EF-460E-96BD-F1DAE8EE19DE}"/>
              </a:ext>
            </a:extLst>
          </p:cNvPr>
          <p:cNvSpPr/>
          <p:nvPr/>
        </p:nvSpPr>
        <p:spPr>
          <a:xfrm rot="20752455">
            <a:off x="543218" y="584449"/>
            <a:ext cx="1914650" cy="1954667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468327D-13CE-46F6-A295-02B78560F4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559186"/>
              </p:ext>
            </p:extLst>
          </p:nvPr>
        </p:nvGraphicFramePr>
        <p:xfrm>
          <a:off x="2590800" y="1905000"/>
          <a:ext cx="73152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0879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41016E-918E-435E-AD04-9BED66E37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F36086-AA74-4170-8C4C-27BF0121F3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3BE4DCB-6C7C-4FC5-8DF3-466694226D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6" t="5990" r="3189" b="15445"/>
          <a:stretch/>
        </p:blipFill>
        <p:spPr>
          <a:xfrm>
            <a:off x="3316028" y="229416"/>
            <a:ext cx="6589972" cy="5603642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7DAB58C3-558D-493E-8850-79FF65182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523123"/>
            <a:ext cx="2400300" cy="64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318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2514600"/>
            <a:ext cx="10515600" cy="1600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Conduct at least one annual cardiac emergency response drill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5) Cardiac Emergency</a:t>
            </a:r>
            <a:br>
              <a:rPr lang="en-US" dirty="0"/>
            </a:br>
            <a:r>
              <a:rPr lang="en-US" dirty="0"/>
              <a:t>Response Drills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6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2688545-FDE7-4423-BA89-ECF66965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89213">
            <a:off x="1189647" y="1828800"/>
            <a:ext cx="4876800" cy="1325563"/>
          </a:xfrm>
        </p:spPr>
        <p:txBody>
          <a:bodyPr/>
          <a:lstStyle/>
          <a:p>
            <a:r>
              <a:rPr lang="en-US" dirty="0"/>
              <a:t>…Because Claire’s school practiced response drills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D1D554-1D39-482A-81FE-05EA4FEB0E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D90C80-B71B-49F6-BC95-C986E60AC0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74846880-EFFD-41E8-9063-F894B6A85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76328"/>
            <a:ext cx="3709350" cy="5562472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29952508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GOOD NEWS!!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You don’t have to create an entire plan on your own!  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 work has already been done for you – just fill in the blanks.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CERP Resources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5122" name="Picture 2" descr="Project ADAM">
            <a:extLst>
              <a:ext uri="{FF2B5EF4-FFF2-40B4-BE49-F238E27FC236}">
                <a16:creationId xmlns:a16="http://schemas.microsoft.com/office/drawing/2014/main" id="{C619925B-F976-4FCB-8545-8E95EA7F7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495800"/>
            <a:ext cx="339405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7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None of their parents….</a:t>
            </a:r>
          </a:p>
        </p:txBody>
      </p:sp>
      <p:pic>
        <p:nvPicPr>
          <p:cNvPr id="9" name="Picture 8" descr="A picture containing large, group, many, street&#10;&#10;Description automatically generated">
            <a:extLst>
              <a:ext uri="{FF2B5EF4-FFF2-40B4-BE49-F238E27FC236}">
                <a16:creationId xmlns:a16="http://schemas.microsoft.com/office/drawing/2014/main" id="{9C89A8F8-007B-4745-A8E8-C82754157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16" t="1111" r="4666" b="46667"/>
          <a:stretch/>
        </p:blipFill>
        <p:spPr>
          <a:xfrm>
            <a:off x="152400" y="990600"/>
            <a:ext cx="1146551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555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…ever thought IT would happen </a:t>
            </a:r>
            <a:br>
              <a:rPr lang="en-US" dirty="0"/>
            </a:br>
            <a:r>
              <a:rPr lang="en-US" dirty="0"/>
              <a:t>to their kid.</a:t>
            </a:r>
          </a:p>
        </p:txBody>
      </p:sp>
      <p:pic>
        <p:nvPicPr>
          <p:cNvPr id="6" name="Picture 5" descr="A picture containing large, group, many, street&#10;&#10;Description automatically generated">
            <a:extLst>
              <a:ext uri="{FF2B5EF4-FFF2-40B4-BE49-F238E27FC236}">
                <a16:creationId xmlns:a16="http://schemas.microsoft.com/office/drawing/2014/main" id="{0223B59A-81B8-488F-9EE9-85223F1D8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3" t="53333" r="1016" b="-1111"/>
          <a:stretch/>
        </p:blipFill>
        <p:spPr>
          <a:xfrm>
            <a:off x="1219200" y="1600200"/>
            <a:ext cx="10630538" cy="434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655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808883" y="1219200"/>
            <a:ext cx="60960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Look healthy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Act healthy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Are active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Beautiful</a:t>
            </a:r>
          </a:p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Smart</a:t>
            </a:r>
          </a:p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Fun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Kids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These Kids: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sp>
        <p:nvSpPr>
          <p:cNvPr id="3" name="Heart 2">
            <a:extLst>
              <a:ext uri="{FF2B5EF4-FFF2-40B4-BE49-F238E27FC236}">
                <a16:creationId xmlns:a16="http://schemas.microsoft.com/office/drawing/2014/main" id="{87343B4E-CE20-4E3F-A445-962FF347394A}"/>
              </a:ext>
            </a:extLst>
          </p:cNvPr>
          <p:cNvSpPr/>
          <p:nvPr/>
        </p:nvSpPr>
        <p:spPr>
          <a:xfrm>
            <a:off x="4666421" y="-12201"/>
            <a:ext cx="6705600" cy="5638800"/>
          </a:xfrm>
          <a:prstGeom prst="heart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0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38200" y="1981200"/>
            <a:ext cx="10515600" cy="6858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…And Sudden Cardiac Arrest</a:t>
            </a:r>
          </a:p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struck each one of them</a:t>
            </a:r>
          </a:p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without warning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7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1716768"/>
            <a:ext cx="10515600" cy="1600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Review signs/symptoms – can 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</a:rPr>
              <a:t>you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recognize SCA?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Educate staff, faculty, coaches, parents &amp; students about SCA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Advocate for heart screenings to help identify hidden heart issues that can lead to SCA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Find Your 2%!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Call To Action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2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1716768"/>
            <a:ext cx="10515600" cy="16002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Make sure AEDs are accessible and rescue-ready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Implement AED announcements at school events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Create / manage a CERP for your school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Call To Action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1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1524000"/>
            <a:ext cx="3886200" cy="1325563"/>
          </a:xfrm>
        </p:spPr>
        <p:txBody>
          <a:bodyPr/>
          <a:lstStyle/>
          <a:p>
            <a:r>
              <a:rPr lang="en-US" b="0" i="1" dirty="0"/>
              <a:t>Because</a:t>
            </a:r>
            <a:r>
              <a:rPr lang="en-US" dirty="0"/>
              <a:t>…</a:t>
            </a:r>
            <a:br>
              <a:rPr lang="en-US" dirty="0"/>
            </a:br>
            <a:br>
              <a:rPr lang="en-US" dirty="0"/>
            </a:br>
            <a:r>
              <a:rPr lang="en-US" dirty="0"/>
              <a:t>You Don’t Ever Want to Make “The Call”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6" name="Picture 2" descr="Image result for cell phone with incoming call">
            <a:extLst>
              <a:ext uri="{FF2B5EF4-FFF2-40B4-BE49-F238E27FC236}">
                <a16:creationId xmlns:a16="http://schemas.microsoft.com/office/drawing/2014/main" id="{CDCC752A-CB03-4E50-98C8-B1ED60A7F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 r="33504"/>
          <a:stretch/>
        </p:blipFill>
        <p:spPr bwMode="auto">
          <a:xfrm>
            <a:off x="5928906" y="792445"/>
            <a:ext cx="5196294" cy="4363969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999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5EE316E-2443-4480-903B-7CB0EE38F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52400"/>
            <a:ext cx="5486400" cy="5486400"/>
          </a:xfrm>
          <a:prstGeom prst="rect">
            <a:avLst/>
          </a:prstGeom>
        </p:spPr>
      </p:pic>
      <p:pic>
        <p:nvPicPr>
          <p:cNvPr id="10" name="Picture 9" descr="A picture containing text, calendar&#10;&#10;Description automatically generated">
            <a:extLst>
              <a:ext uri="{FF2B5EF4-FFF2-40B4-BE49-F238E27FC236}">
                <a16:creationId xmlns:a16="http://schemas.microsoft.com/office/drawing/2014/main" id="{2D1992F3-FF1A-4371-9472-1159F604D6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333" r="2828"/>
          <a:stretch/>
        </p:blipFill>
        <p:spPr>
          <a:xfrm>
            <a:off x="9192036" y="4800600"/>
            <a:ext cx="246801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982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38200"/>
            <a:ext cx="10515600" cy="4038600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Resources Will Include:</a:t>
            </a:r>
            <a:br>
              <a:rPr lang="en-US" sz="4800" dirty="0"/>
            </a:br>
            <a:br>
              <a:rPr lang="en-US" sz="2400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9D3336-DC39-4607-9652-EF457BBF8B41}"/>
              </a:ext>
            </a:extLst>
          </p:cNvPr>
          <p:cNvSpPr txBox="1">
            <a:spLocks/>
          </p:cNvSpPr>
          <p:nvPr/>
        </p:nvSpPr>
        <p:spPr>
          <a:xfrm>
            <a:off x="897835" y="2209800"/>
            <a:ext cx="10515600" cy="160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Black" panose="020B0A04020102020204" pitchFamily="34" charset="0"/>
              <a:buChar char="&gt;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aramond" panose="02020404030301010803" pitchFamily="18" charset="0"/>
              <a:buChar char="­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Preventing SCA In Student Athletes – Informational Flyer</a:t>
            </a:r>
          </a:p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Pennsylvania PPE Form (with Peyton’s Law Language)</a:t>
            </a:r>
          </a:p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for SCA Video of Volleyball Player –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&amp; Scare!</a:t>
            </a:r>
          </a:p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ADAM Toolkit Link</a:t>
            </a:r>
          </a:p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 Heart Watch Link</a:t>
            </a:r>
          </a:p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Zeke Upshaw Link</a:t>
            </a:r>
          </a:p>
        </p:txBody>
      </p:sp>
    </p:spTree>
    <p:extLst>
      <p:ext uri="{BB962C8B-B14F-4D97-AF65-F5344CB8AC3E}">
        <p14:creationId xmlns:p14="http://schemas.microsoft.com/office/powerpoint/2010/main" val="223464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38200"/>
            <a:ext cx="10515600" cy="4038600"/>
          </a:xfrm>
        </p:spPr>
        <p:txBody>
          <a:bodyPr>
            <a:normAutofit/>
          </a:bodyPr>
          <a:lstStyle/>
          <a:p>
            <a:r>
              <a:rPr lang="en-US" sz="5400" dirty="0"/>
              <a:t>SCA Straight Talk: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800" dirty="0"/>
              <a:t>QUESTIONS?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244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E66C760-15E8-49B4-84E9-F5F629A5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6200"/>
            <a:ext cx="6705600" cy="447489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F1D7FE1-E0E7-4DA1-98C3-50CDFBC14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8898C-0527-4089-B103-332E53651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6400"/>
            <a:ext cx="4233333" cy="1143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D17B58-AE85-455F-9FDB-8811C94B8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8E96820-6D3B-494E-A264-1B5938CF9775}"/>
              </a:ext>
            </a:extLst>
          </p:cNvPr>
          <p:cNvSpPr txBox="1">
            <a:spLocks/>
          </p:cNvSpPr>
          <p:nvPr/>
        </p:nvSpPr>
        <p:spPr>
          <a:xfrm>
            <a:off x="1905000" y="5386407"/>
            <a:ext cx="2438400" cy="633393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Black" panose="020B0A04020102020204" pitchFamily="34" charset="0"/>
              <a:buChar char="&gt;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aramond" panose="02020404030301010803" pitchFamily="18" charset="0"/>
              <a:buChar char="­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+mn-lt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PeytonWalkerfdn</a:t>
            </a:r>
            <a:endParaRPr lang="en-US" sz="20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7FAABEBB-A1CB-4395-BDD0-7A632CDC2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00" y="5088788"/>
            <a:ext cx="931012" cy="931012"/>
          </a:xfrm>
          <a:prstGeom prst="rect">
            <a:avLst/>
          </a:prstGeom>
        </p:spPr>
      </p:pic>
      <p:pic>
        <p:nvPicPr>
          <p:cNvPr id="11" name="Picture 10" descr="Related image">
            <a:hlinkClick r:id="rId6" tgtFrame="&quot;_blank&quot;"/>
            <a:extLst>
              <a:ext uri="{FF2B5EF4-FFF2-40B4-BE49-F238E27FC236}">
                <a16:creationId xmlns:a16="http://schemas.microsoft.com/office/drawing/2014/main" id="{4F0DBDE3-058D-4286-AE54-1B180DED7F2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18" y="5181118"/>
            <a:ext cx="763982" cy="76248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1B92C1D4-D10D-436A-A4E8-2E1EB7E9BD41}"/>
              </a:ext>
            </a:extLst>
          </p:cNvPr>
          <p:cNvSpPr txBox="1">
            <a:spLocks/>
          </p:cNvSpPr>
          <p:nvPr/>
        </p:nvSpPr>
        <p:spPr>
          <a:xfrm>
            <a:off x="5572106" y="5459138"/>
            <a:ext cx="3200400" cy="762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FF"/>
                </a:solidFill>
              </a:rPr>
              <a:t>@</a:t>
            </a:r>
            <a:r>
              <a:rPr lang="en-US" sz="2000" dirty="0" err="1">
                <a:solidFill>
                  <a:srgbClr val="FFFFFF"/>
                </a:solidFill>
              </a:rPr>
              <a:t>PeytonWalkerFoundation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17F43F7-648D-4C57-A372-969C58F8A246}"/>
              </a:ext>
            </a:extLst>
          </p:cNvPr>
          <p:cNvSpPr txBox="1">
            <a:spLocks/>
          </p:cNvSpPr>
          <p:nvPr/>
        </p:nvSpPr>
        <p:spPr>
          <a:xfrm>
            <a:off x="9220200" y="5476262"/>
            <a:ext cx="2607209" cy="897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FF"/>
                </a:solidFill>
              </a:rPr>
              <a:t>PeytonWalker.org</a:t>
            </a:r>
          </a:p>
        </p:txBody>
      </p:sp>
    </p:spTree>
    <p:extLst>
      <p:ext uri="{BB962C8B-B14F-4D97-AF65-F5344CB8AC3E}">
        <p14:creationId xmlns:p14="http://schemas.microsoft.com/office/powerpoint/2010/main" val="3545947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8" name="Picture 7" descr="A picture containing text, calendar&#10;&#10;Description automatically generated">
            <a:extLst>
              <a:ext uri="{FF2B5EF4-FFF2-40B4-BE49-F238E27FC236}">
                <a16:creationId xmlns:a16="http://schemas.microsoft.com/office/drawing/2014/main" id="{35345059-112A-4025-A1A5-E6F9CD159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296"/>
          <a:stretch/>
        </p:blipFill>
        <p:spPr>
          <a:xfrm>
            <a:off x="1600200" y="152399"/>
            <a:ext cx="8610599" cy="5712801"/>
          </a:xfrm>
          <a:prstGeom prst="rect">
            <a:avLst/>
          </a:prstGeom>
        </p:spPr>
      </p:pic>
      <p:pic>
        <p:nvPicPr>
          <p:cNvPr id="9" name="Picture 8" descr="A picture containing text, calendar&#10;&#10;Description automatically generated">
            <a:extLst>
              <a:ext uri="{FF2B5EF4-FFF2-40B4-BE49-F238E27FC236}">
                <a16:creationId xmlns:a16="http://schemas.microsoft.com/office/drawing/2014/main" id="{E33037A2-2465-4560-971B-AF9AC3A8D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333" r="2828"/>
          <a:stretch/>
        </p:blipFill>
        <p:spPr>
          <a:xfrm>
            <a:off x="9829800" y="4945665"/>
            <a:ext cx="1977098" cy="33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31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72585" y="2057400"/>
            <a:ext cx="1551516" cy="16002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SCA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4" y="5410200"/>
            <a:ext cx="1457451" cy="422858"/>
          </a:xfrm>
          <a:prstGeom prst="rect">
            <a:avLst/>
          </a:prstGeom>
        </p:spPr>
      </p:pic>
      <p:pic>
        <p:nvPicPr>
          <p:cNvPr id="7" name="Picture 6" descr="A picture containing text, calendar&#10;&#10;Description automatically generated">
            <a:extLst>
              <a:ext uri="{FF2B5EF4-FFF2-40B4-BE49-F238E27FC236}">
                <a16:creationId xmlns:a16="http://schemas.microsoft.com/office/drawing/2014/main" id="{65799419-7538-470B-9934-8AA3202E1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44" r="52" b="32222"/>
          <a:stretch/>
        </p:blipFill>
        <p:spPr>
          <a:xfrm>
            <a:off x="2590800" y="350673"/>
            <a:ext cx="6477000" cy="539465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76F87D6-9C5A-4EED-8166-AB6753B712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199" y="2057400"/>
            <a:ext cx="1725613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Heart Attack</a:t>
            </a:r>
          </a:p>
        </p:txBody>
      </p:sp>
      <p:pic>
        <p:nvPicPr>
          <p:cNvPr id="10" name="Picture 9" descr="A picture containing text, calendar&#10;&#10;Description automatically generated">
            <a:extLst>
              <a:ext uri="{FF2B5EF4-FFF2-40B4-BE49-F238E27FC236}">
                <a16:creationId xmlns:a16="http://schemas.microsoft.com/office/drawing/2014/main" id="{AA2E9A0B-A5E3-4407-A0EB-B8DB8A9A2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333" r="2828"/>
          <a:stretch/>
        </p:blipFill>
        <p:spPr>
          <a:xfrm>
            <a:off x="9677400" y="4724400"/>
            <a:ext cx="2281898" cy="3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20342"/>
      </p:ext>
    </p:extLst>
  </p:cSld>
  <p:clrMapOvr>
    <a:masterClrMapping/>
  </p:clrMapOvr>
</p:sld>
</file>

<file path=ppt/theme/theme1.xml><?xml version="1.0" encoding="utf-8"?>
<a:theme xmlns:a="http://schemas.openxmlformats.org/drawingml/2006/main" name="School Health Slide Master">
  <a:themeElements>
    <a:clrScheme name="Custom 1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79F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79F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FC5AB05EA4B34B9652F6FFD0CF5008" ma:contentTypeVersion="13" ma:contentTypeDescription="Create a new document." ma:contentTypeScope="" ma:versionID="9ad32a2e6066036e360c188c78b98ce1">
  <xsd:schema xmlns:xsd="http://www.w3.org/2001/XMLSchema" xmlns:xs="http://www.w3.org/2001/XMLSchema" xmlns:p="http://schemas.microsoft.com/office/2006/metadata/properties" xmlns:ns3="fd1ea795-515e-42a3-a456-d3000a9cdb0f" xmlns:ns4="0353e13b-f846-47b1-8cbf-f1ee6c2a4f12" targetNamespace="http://schemas.microsoft.com/office/2006/metadata/properties" ma:root="true" ma:fieldsID="1562645084516884353492c7e1169316" ns3:_="" ns4:_="">
    <xsd:import namespace="fd1ea795-515e-42a3-a456-d3000a9cdb0f"/>
    <xsd:import namespace="0353e13b-f846-47b1-8cbf-f1ee6c2a4f1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1ea795-515e-42a3-a456-d3000a9cdb0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3e13b-f846-47b1-8cbf-f1ee6c2a4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3B5332-3181-4472-A0EC-5D865302D3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482BCF-5620-4E5C-8E69-059F0F33E03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A406BD7-70FA-47FC-AC11-69E2304617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1ea795-515e-42a3-a456-d3000a9cdb0f"/>
    <ds:schemaRef ds:uri="0353e13b-f846-47b1-8cbf-f1ee6c2a4f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25288</TotalTime>
  <Words>2438</Words>
  <Application>Microsoft Office PowerPoint</Application>
  <PresentationFormat>Widescreen</PresentationFormat>
  <Paragraphs>328</Paragraphs>
  <Slides>72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Arial</vt:lpstr>
      <vt:lpstr>Arial Black</vt:lpstr>
      <vt:lpstr>Calibri</vt:lpstr>
      <vt:lpstr>Calibri Light</vt:lpstr>
      <vt:lpstr>Garamond</vt:lpstr>
      <vt:lpstr>School Health Slide Master</vt:lpstr>
      <vt:lpstr>Custom Design</vt:lpstr>
      <vt:lpstr>SCA Straight Talk:     Saving Our Students One Heart at a Time</vt:lpstr>
      <vt:lpstr>A Phone Call Changed My Life</vt:lpstr>
      <vt:lpstr>Peyton Walker  December 19, 1993 – November 2, 2013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Heart Attack = Plumbing Issue</vt:lpstr>
      <vt:lpstr>Sudden Cardiac Arrest = Electrical Issue</vt:lpstr>
      <vt:lpstr>Has there been a sudden cardiac arrest incident within your school?</vt:lpstr>
      <vt:lpstr>Sudden Cardiac Arrest</vt:lpstr>
      <vt:lpstr>Sudden Cardiac Arrest</vt:lpstr>
      <vt:lpstr>Sudden Cardiac Arrest</vt:lpstr>
      <vt:lpstr>Sudden Cardiac Arrest</vt:lpstr>
      <vt:lpstr>Sudden Cardiac Arrest</vt:lpstr>
      <vt:lpstr>Sudden Cardiac Arrest</vt:lpstr>
      <vt:lpstr>Sudden Cardiac Arrest</vt:lpstr>
      <vt:lpstr>Signs &amp; Symptoms of an Underlying Heart Issue</vt:lpstr>
      <vt:lpstr>Signs &amp; Symptoms of an Underlying Heart Issue</vt:lpstr>
      <vt:lpstr>What causes SCA?</vt:lpstr>
      <vt:lpstr>What causes SCA?</vt:lpstr>
      <vt:lpstr>Are You Prepared? </vt:lpstr>
      <vt:lpstr>PowerPoint Presentation</vt:lpstr>
      <vt:lpstr>PowerPoint Presentation</vt:lpstr>
      <vt:lpstr>PowerPoint Presentation</vt:lpstr>
      <vt:lpstr>What does SCA look like?</vt:lpstr>
      <vt:lpstr>Saving Our Kids –  One Heart at a Time</vt:lpstr>
      <vt:lpstr>What are we missing?</vt:lpstr>
      <vt:lpstr>PowerPoint Presentation</vt:lpstr>
      <vt:lpstr>Youth Heart Screenings</vt:lpstr>
      <vt:lpstr>POLLING QUESTION</vt:lpstr>
      <vt:lpstr>Youth Heart Screenings</vt:lpstr>
      <vt:lpstr>Why add an electrocardiogram?</vt:lpstr>
      <vt:lpstr>Why Aren’t  We Checking Kids’ Hearts?</vt:lpstr>
      <vt:lpstr>We have to do better.</vt:lpstr>
      <vt:lpstr>Peyton’s Law</vt:lpstr>
      <vt:lpstr>Lifesaving Legislation</vt:lpstr>
      <vt:lpstr>Information is Power</vt:lpstr>
      <vt:lpstr>Sweeping Across the US</vt:lpstr>
      <vt:lpstr>Why add an electrocardiogram?</vt:lpstr>
      <vt:lpstr>Why add an electrocardiogram?</vt:lpstr>
      <vt:lpstr>Wiz  is  Why</vt:lpstr>
      <vt:lpstr>Sam  is  Why</vt:lpstr>
      <vt:lpstr>School Heart Screenings</vt:lpstr>
      <vt:lpstr>School Heart Screenings</vt:lpstr>
      <vt:lpstr>Find a Youth Heart Screening Near You</vt:lpstr>
      <vt:lpstr>Saving Our Kids –  One Heart at a Time</vt:lpstr>
      <vt:lpstr>Do you have a Cardiac Emergency Response Plan in place at your school?</vt:lpstr>
      <vt:lpstr>Let’s Go Back….</vt:lpstr>
      <vt:lpstr>PowerPoint Presentation</vt:lpstr>
      <vt:lpstr>CERP Components</vt:lpstr>
      <vt:lpstr>1) AED Assessment</vt:lpstr>
      <vt:lpstr>PowerPoint Presentation</vt:lpstr>
      <vt:lpstr>2) Cardiac Emergency  Response Team</vt:lpstr>
      <vt:lpstr>3) Cardiac Emergency  Response Plan</vt:lpstr>
      <vt:lpstr>4) Training</vt:lpstr>
      <vt:lpstr>Does your school offer CPR &amp; AED education and training for students?</vt:lpstr>
      <vt:lpstr>5) Cardiac Emergency Response Drills</vt:lpstr>
      <vt:lpstr>…Because Claire’s school practiced response drills</vt:lpstr>
      <vt:lpstr>CERP Resources</vt:lpstr>
      <vt:lpstr>None of their parents….</vt:lpstr>
      <vt:lpstr>…ever thought IT would happen  to their kid.</vt:lpstr>
      <vt:lpstr>These Kids:</vt:lpstr>
      <vt:lpstr>PowerPoint Presentation</vt:lpstr>
      <vt:lpstr>Your Call To Action</vt:lpstr>
      <vt:lpstr>Your Call To Action</vt:lpstr>
      <vt:lpstr>Because…  You Don’t Ever Want to Make “The Call”</vt:lpstr>
      <vt:lpstr>Resources Will Include:  </vt:lpstr>
      <vt:lpstr>SCA Straight Talk:     QUESTIONS?</vt:lpstr>
      <vt:lpstr>PowerPoint Presentation</vt:lpstr>
    </vt:vector>
  </TitlesOfParts>
  <Company>School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Stacey Incavo</dc:creator>
  <cp:lastModifiedBy>Julie Walker</cp:lastModifiedBy>
  <cp:revision>238</cp:revision>
  <cp:lastPrinted>2019-02-18T22:45:49Z</cp:lastPrinted>
  <dcterms:created xsi:type="dcterms:W3CDTF">2012-01-30T18:04:29Z</dcterms:created>
  <dcterms:modified xsi:type="dcterms:W3CDTF">2020-10-20T21:22:37Z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0x010100A3FC5AB05EA4B34B9652F6FFD0CF5008</vt:lpwstr>
  </property>
</Properties>
</file>